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1.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3.xml" ContentType="application/vnd.openxmlformats-officedocument.presentationml.notesSlide+xml"/>
  <Override PartName="/ppt/tags/tag23.xml" ContentType="application/vnd.openxmlformats-officedocument.presentationml.tags+xml"/>
  <Override PartName="/ppt/notesSlides/notesSlide4.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5.xml" ContentType="application/vnd.openxmlformats-officedocument.presentationml.notesSlide+xml"/>
  <Override PartName="/ppt/tags/tag26.xml" ContentType="application/vnd.openxmlformats-officedocument.presentationml.tags+xml"/>
  <Override PartName="/ppt/notesSlides/notesSlide6.xml" ContentType="application/vnd.openxmlformats-officedocument.presentationml.notesSlide+xml"/>
  <Override PartName="/ppt/tags/tag27.xml" ContentType="application/vnd.openxmlformats-officedocument.presentationml.tags+xml"/>
  <Override PartName="/ppt/notesSlides/notesSlide7.xml" ContentType="application/vnd.openxmlformats-officedocument.presentationml.notesSlide+xml"/>
  <Override PartName="/ppt/tags/tag28.xml" ContentType="application/vnd.openxmlformats-officedocument.presentationml.tags+xml"/>
  <Override PartName="/ppt/notesSlides/notesSlide8.xml" ContentType="application/vnd.openxmlformats-officedocument.presentationml.notesSlide+xml"/>
  <Override PartName="/ppt/tags/tag29.xml" ContentType="application/vnd.openxmlformats-officedocument.presentationml.tags+xml"/>
  <Override PartName="/ppt/notesSlides/notesSlide9.xml" ContentType="application/vnd.openxmlformats-officedocument.presentationml.notesSlide+xml"/>
  <Override PartName="/ppt/tags/tag30.xml" ContentType="application/vnd.openxmlformats-officedocument.presentationml.tags+xml"/>
  <Override PartName="/ppt/notesSlides/notesSlide10.xml" ContentType="application/vnd.openxmlformats-officedocument.presentationml.notesSlide+xml"/>
  <Override PartName="/ppt/tags/tag31.xml" ContentType="application/vnd.openxmlformats-officedocument.presentationml.tags+xml"/>
  <Override PartName="/ppt/notesSlides/notesSlide11.xml" ContentType="application/vnd.openxmlformats-officedocument.presentationml.notesSlide+xml"/>
  <Override PartName="/ppt/tags/tag32.xml" ContentType="application/vnd.openxmlformats-officedocument.presentationml.tags+xml"/>
  <Override PartName="/ppt/notesSlides/notesSlide12.xml" ContentType="application/vnd.openxmlformats-officedocument.presentationml.notesSlide+xml"/>
  <Override PartName="/ppt/tags/tag33.xml" ContentType="application/vnd.openxmlformats-officedocument.presentationml.tags+xml"/>
  <Override PartName="/ppt/notesSlides/notesSlide13.xml" ContentType="application/vnd.openxmlformats-officedocument.presentationml.notesSlide+xml"/>
  <Override PartName="/ppt/tags/tag34.xml" ContentType="application/vnd.openxmlformats-officedocument.presentationml.tags+xml"/>
  <Override PartName="/ppt/notesSlides/notesSlide14.xml" ContentType="application/vnd.openxmlformats-officedocument.presentationml.notesSlide+xml"/>
  <Override PartName="/ppt/tags/tag35.xml" ContentType="application/vnd.openxmlformats-officedocument.presentationml.tags+xml"/>
  <Override PartName="/ppt/notesSlides/notesSlide15.xml" ContentType="application/vnd.openxmlformats-officedocument.presentationml.notesSlide+xml"/>
  <Override PartName="/ppt/tags/tag36.xml" ContentType="application/vnd.openxmlformats-officedocument.presentationml.tags+xml"/>
  <Override PartName="/ppt/notesSlides/notesSlide16.xml" ContentType="application/vnd.openxmlformats-officedocument.presentationml.notesSlide+xml"/>
  <Override PartName="/ppt/tags/tag3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0.xml" ContentType="application/vnd.openxmlformats-officedocument.presentationml.tags+xml"/>
  <Override PartName="/ppt/notesSlides/notesSlide27.xml" ContentType="application/vnd.openxmlformats-officedocument.presentationml.notesSlide+xml"/>
  <Override PartName="/ppt/tags/tag41.xml" ContentType="application/vnd.openxmlformats-officedocument.presentationml.tags+xml"/>
  <Override PartName="/ppt/notesSlides/notesSlide28.xml" ContentType="application/vnd.openxmlformats-officedocument.presentationml.notesSlide+xml"/>
  <Override PartName="/ppt/tags/tag42.xml" ContentType="application/vnd.openxmlformats-officedocument.presentationml.tags+xml"/>
  <Override PartName="/ppt/notesSlides/notesSlide29.xml" ContentType="application/vnd.openxmlformats-officedocument.presentationml.notesSlide+xml"/>
  <Override PartName="/ppt/tags/tag43.xml" ContentType="application/vnd.openxmlformats-officedocument.presentationml.tags+xml"/>
  <Override PartName="/ppt/notesSlides/notesSlide30.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0" r:id="rId1"/>
  </p:sldMasterIdLst>
  <p:notesMasterIdLst>
    <p:notesMasterId r:id="rId49"/>
  </p:notesMasterIdLst>
  <p:handoutMasterIdLst>
    <p:handoutMasterId r:id="rId50"/>
  </p:handoutMasterIdLst>
  <p:sldIdLst>
    <p:sldId id="256" r:id="rId2"/>
    <p:sldId id="257" r:id="rId3"/>
    <p:sldId id="258" r:id="rId4"/>
    <p:sldId id="260" r:id="rId5"/>
    <p:sldId id="259" r:id="rId6"/>
    <p:sldId id="261" r:id="rId7"/>
    <p:sldId id="297" r:id="rId8"/>
    <p:sldId id="298" r:id="rId9"/>
    <p:sldId id="299" r:id="rId10"/>
    <p:sldId id="300" r:id="rId11"/>
    <p:sldId id="316" r:id="rId12"/>
    <p:sldId id="317" r:id="rId13"/>
    <p:sldId id="318" r:id="rId14"/>
    <p:sldId id="301" r:id="rId15"/>
    <p:sldId id="302" r:id="rId16"/>
    <p:sldId id="303" r:id="rId17"/>
    <p:sldId id="304" r:id="rId18"/>
    <p:sldId id="305" r:id="rId19"/>
    <p:sldId id="306" r:id="rId20"/>
    <p:sldId id="307" r:id="rId21"/>
    <p:sldId id="308" r:id="rId22"/>
    <p:sldId id="309" r:id="rId23"/>
    <p:sldId id="319" r:id="rId24"/>
    <p:sldId id="320" r:id="rId25"/>
    <p:sldId id="314" r:id="rId26"/>
    <p:sldId id="315" r:id="rId27"/>
    <p:sldId id="321" r:id="rId28"/>
    <p:sldId id="322" r:id="rId29"/>
    <p:sldId id="323" r:id="rId30"/>
    <p:sldId id="262" r:id="rId31"/>
    <p:sldId id="264" r:id="rId32"/>
    <p:sldId id="272" r:id="rId33"/>
    <p:sldId id="324" r:id="rId34"/>
    <p:sldId id="266" r:id="rId35"/>
    <p:sldId id="267" r:id="rId36"/>
    <p:sldId id="269" r:id="rId37"/>
    <p:sldId id="270" r:id="rId38"/>
    <p:sldId id="271" r:id="rId39"/>
    <p:sldId id="273" r:id="rId40"/>
    <p:sldId id="274" r:id="rId41"/>
    <p:sldId id="275" r:id="rId42"/>
    <p:sldId id="276" r:id="rId43"/>
    <p:sldId id="277" r:id="rId44"/>
    <p:sldId id="278" r:id="rId45"/>
    <p:sldId id="279" r:id="rId46"/>
    <p:sldId id="280" r:id="rId47"/>
    <p:sldId id="296" r:id="rId4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CDC"/>
    <a:srgbClr val="F0F0F0"/>
    <a:srgbClr val="E6E6E6"/>
    <a:srgbClr val="C8C8C8"/>
    <a:srgbClr val="FFFFFF"/>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778" autoAdjust="0"/>
    <p:restoredTop sz="81143" autoAdjust="0"/>
  </p:normalViewPr>
  <p:slideViewPr>
    <p:cSldViewPr snapToGrid="0">
      <p:cViewPr varScale="1">
        <p:scale>
          <a:sx n="102" d="100"/>
          <a:sy n="102" d="100"/>
        </p:scale>
        <p:origin x="2309" y="86"/>
      </p:cViewPr>
      <p:guideLst>
        <p:guide orient="horz" pos="2134"/>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t>2019/7/1</a:t>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t>‹#›</a:t>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t>2019/7/1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smtClean="0"/>
              <a:t>之前我们对城市计算有了大致的了解，我们可以使用城市中的大量数据来对城市规划提出建议，或者说进行未来的预测，对一个现代化的城市而言，交通非常重要，它能够扩大我们的活动范围，而且现在大部分的传感器都是与交通相关的，比如说汽车的行车记录仪，手机里面的</a:t>
            </a:r>
            <a:r>
              <a:rPr lang="en-US" altLang="zh-CN" dirty="0" smtClean="0"/>
              <a:t>GPS</a:t>
            </a:r>
            <a:r>
              <a:rPr lang="zh-CN" altLang="en-US" dirty="0" smtClean="0"/>
              <a:t>模块等，交通数据的数据量足够大，就有许多人产生了从交通数据里面挖掘一些有用信息的想法。</a:t>
            </a:r>
            <a:endParaRPr lang="en-US" altLang="zh-CN" dirty="0" smtClean="0"/>
          </a:p>
          <a:p>
            <a:r>
              <a:rPr lang="zh-CN" altLang="en-US" dirty="0" smtClean="0"/>
              <a:t>这里写的是轨迹数据主要是因为交通数据中，轨迹是我们看到的交通信息的主要形式</a:t>
            </a:r>
            <a:endParaRPr lang="zh-CN" altLang="en-US" dirty="0"/>
          </a:p>
        </p:txBody>
      </p:sp>
      <p:sp>
        <p:nvSpPr>
          <p:cNvPr id="4" name="灯片编号占位符 3"/>
          <p:cNvSpPr>
            <a:spLocks noGrp="1"/>
          </p:cNvSpPr>
          <p:nvPr>
            <p:ph type="sldNum" sz="quarter" idx="10"/>
          </p:nvPr>
        </p:nvSpPr>
        <p:spPr/>
        <p:txBody>
          <a:bodyPr/>
          <a:lstStyle/>
          <a:p>
            <a:fld id="{85D0DACE-38E0-42D2-9336-2B707D34BC6D}"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a:t>覆盖轨迹中的连续路段非常重要，因为这影响用户的骑行</a:t>
            </a:r>
            <a:r>
              <a:rPr lang="zh-CN" altLang="en-US" dirty="0" smtClean="0"/>
              <a:t>体验</a:t>
            </a:r>
            <a:endParaRPr lang="en-US" altLang="zh-CN" dirty="0" smtClean="0"/>
          </a:p>
          <a:p>
            <a:r>
              <a:rPr lang="zh-CN" altLang="en-US" dirty="0" smtClean="0"/>
              <a:t>等级代表道路的类型，比如白色的是辅路，黄色的是高速公路</a:t>
            </a:r>
            <a:endParaRPr lang="en-US" altLang="zh-CN" dirty="0" smtClean="0"/>
          </a:p>
          <a:p>
            <a:r>
              <a:rPr lang="zh-CN" altLang="en-US" dirty="0" smtClean="0"/>
              <a:t>形状就则是通过红色的形状点的位置信息来描述这条路的形状</a:t>
            </a:r>
            <a:endParaRPr lang="en-US" altLang="zh-CN" dirty="0" smtClean="0"/>
          </a:p>
          <a:p>
            <a:r>
              <a:rPr lang="zh-CN" altLang="en-US" dirty="0" smtClean="0"/>
              <a:t>方向则是表示道路是单向还是双向的</a:t>
            </a:r>
            <a:endParaRPr lang="zh-CN" altLang="en-US" dirty="0"/>
          </a:p>
        </p:txBody>
      </p:sp>
    </p:spTree>
    <p:extLst>
      <p:ext uri="{BB962C8B-B14F-4D97-AF65-F5344CB8AC3E}">
        <p14:creationId xmlns:p14="http://schemas.microsoft.com/office/powerpoint/2010/main" val="2574285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15</a:t>
            </a:fld>
            <a:endParaRPr lang="zh-CN" altLang="en-US"/>
          </a:p>
        </p:txBody>
      </p:sp>
    </p:spTree>
    <p:extLst>
      <p:ext uri="{BB962C8B-B14F-4D97-AF65-F5344CB8AC3E}">
        <p14:creationId xmlns:p14="http://schemas.microsoft.com/office/powerpoint/2010/main" val="5798531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smtClean="0"/>
              <a:t>这个阶段将从摩拜单车得到地原始轨迹数据进行清洗</a:t>
            </a:r>
            <a:endParaRPr lang="en-US" altLang="zh-CN" dirty="0" smtClean="0"/>
          </a:p>
          <a:p>
            <a:r>
              <a:rPr lang="zh-CN" altLang="en-US" dirty="0" smtClean="0"/>
              <a:t>由于</a:t>
            </a:r>
            <a:r>
              <a:rPr lang="en-US" altLang="zh-CN" dirty="0" smtClean="0"/>
              <a:t>GPS</a:t>
            </a:r>
            <a:r>
              <a:rPr lang="zh-CN" altLang="en-US" dirty="0" smtClean="0"/>
              <a:t>的统计间隔是相同的，在这里速度异常主要是指两个点之间距离，过快可能是由于</a:t>
            </a:r>
            <a:r>
              <a:rPr lang="en-US" altLang="zh-CN" dirty="0" smtClean="0"/>
              <a:t>GPS</a:t>
            </a:r>
            <a:r>
              <a:rPr lang="zh-CN" altLang="en-US" dirty="0" smtClean="0"/>
              <a:t>定位不准确导致的，过慢可能是因为路口等交通信号灯导致的</a:t>
            </a:r>
            <a:endParaRPr lang="en-US" altLang="zh-CN" dirty="0" smtClean="0"/>
          </a:p>
          <a:p>
            <a:r>
              <a:rPr lang="zh-CN" altLang="en-US" dirty="0" smtClean="0"/>
              <a:t>这里的低采样率是指用户手机中的</a:t>
            </a:r>
            <a:r>
              <a:rPr lang="en-US" altLang="zh-CN" dirty="0" smtClean="0"/>
              <a:t>GPS</a:t>
            </a:r>
            <a:r>
              <a:rPr lang="zh-CN" altLang="en-US" dirty="0" smtClean="0"/>
              <a:t>装置可能会因为网络等原因遗失掉</a:t>
            </a:r>
            <a:r>
              <a:rPr lang="en-US" altLang="zh-CN" dirty="0" smtClean="0"/>
              <a:t>GPS</a:t>
            </a:r>
            <a:r>
              <a:rPr lang="zh-CN" altLang="en-US" dirty="0" smtClean="0"/>
              <a:t>的点，反映到轨迹上就可能得到跳跃式的轨迹，而不是平滑的轨迹</a:t>
            </a:r>
            <a:endParaRPr lang="zh-CN" altLang="en-US" dirty="0"/>
          </a:p>
        </p:txBody>
      </p:sp>
    </p:spTree>
    <p:extLst>
      <p:ext uri="{BB962C8B-B14F-4D97-AF65-F5344CB8AC3E}">
        <p14:creationId xmlns:p14="http://schemas.microsoft.com/office/powerpoint/2010/main" val="8259622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smtClean="0"/>
              <a:t>传统的地图匹配方法在自行车轨迹这里并不适用，主要是由于自行车轨迹与汽车轨迹有几个不同的点</a:t>
            </a:r>
            <a:endParaRPr lang="en-US" altLang="zh-CN" dirty="0" smtClean="0"/>
          </a:p>
          <a:p>
            <a:r>
              <a:rPr lang="zh-CN" altLang="en-US" dirty="0" smtClean="0"/>
              <a:t>方向灵活指的是单行道上汽车一般只能单向行驶，但是自行车有时候会双向行驶</a:t>
            </a:r>
            <a:endParaRPr lang="en-US" altLang="zh-CN" dirty="0" smtClean="0"/>
          </a:p>
          <a:p>
            <a:r>
              <a:rPr lang="zh-CN" altLang="en-US" dirty="0" smtClean="0"/>
              <a:t>不受道路限制是指没有路的地方自行车也能行驶</a:t>
            </a:r>
            <a:endParaRPr lang="en-US" altLang="zh-CN" dirty="0" smtClean="0"/>
          </a:p>
          <a:p>
            <a:r>
              <a:rPr lang="en-US" altLang="zh-CN" dirty="0" smtClean="0"/>
              <a:t>Rid</a:t>
            </a:r>
            <a:r>
              <a:rPr lang="zh-CN" altLang="en-US" dirty="0" smtClean="0"/>
              <a:t>是道路</a:t>
            </a:r>
            <a:r>
              <a:rPr lang="en-US" altLang="zh-CN" dirty="0" smtClean="0"/>
              <a:t>id</a:t>
            </a:r>
          </a:p>
          <a:p>
            <a:r>
              <a:rPr lang="en-US" altLang="zh-CN" dirty="0" smtClean="0"/>
              <a:t>Shift</a:t>
            </a:r>
            <a:r>
              <a:rPr lang="zh-CN" altLang="en-US" dirty="0" smtClean="0"/>
              <a:t>是指</a:t>
            </a:r>
            <a:r>
              <a:rPr lang="en-US" altLang="zh-CN" dirty="0" smtClean="0"/>
              <a:t>GPS</a:t>
            </a:r>
            <a:r>
              <a:rPr lang="zh-CN" altLang="en-US" dirty="0" smtClean="0"/>
              <a:t>点距离道路的垂直距离，在左侧的距离定义为正</a:t>
            </a:r>
            <a:endParaRPr lang="en-US" altLang="zh-CN" dirty="0" smtClean="0"/>
          </a:p>
          <a:p>
            <a:r>
              <a:rPr lang="en-US" altLang="zh-CN" dirty="0" smtClean="0"/>
              <a:t>Offset</a:t>
            </a:r>
            <a:r>
              <a:rPr lang="zh-CN" altLang="en-US" dirty="0" smtClean="0"/>
              <a:t>代表</a:t>
            </a:r>
            <a:r>
              <a:rPr lang="en-US" altLang="zh-CN" dirty="0" smtClean="0"/>
              <a:t>GPS</a:t>
            </a:r>
            <a:r>
              <a:rPr lang="zh-CN" altLang="en-US" dirty="0" smtClean="0"/>
              <a:t>点在道路上的映射距离路段的起始点的距离</a:t>
            </a:r>
            <a:endParaRPr lang="en-US" altLang="zh-CN" dirty="0" smtClean="0"/>
          </a:p>
        </p:txBody>
      </p:sp>
    </p:spTree>
    <p:extLst>
      <p:ext uri="{BB962C8B-B14F-4D97-AF65-F5344CB8AC3E}">
        <p14:creationId xmlns:p14="http://schemas.microsoft.com/office/powerpoint/2010/main" val="36407379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smtClean="0"/>
              <a:t>距离错误主要是由道路信息的缺失引起的，比如这条轨迹红色部分延伸进了住宅区，我们的地图又没有精细到这种程度，所以就被匹配到了黑色虚线的道路上，这是一个错误的匹配</a:t>
            </a:r>
            <a:endParaRPr lang="en-US" altLang="zh-CN" dirty="0" smtClean="0"/>
          </a:p>
          <a:p>
            <a:r>
              <a:rPr lang="zh-CN" altLang="en-US" dirty="0" smtClean="0"/>
              <a:t>方向错误主要是由于行驶路程太短引起的，可能是因为用户走走停停导致了这样的短行程，还有就是第一阶段的清洗工作造成了这样的短程轨迹</a:t>
            </a:r>
            <a:endParaRPr lang="en-US" altLang="zh-CN" dirty="0" smtClean="0"/>
          </a:p>
          <a:p>
            <a:r>
              <a:rPr lang="zh-CN" altLang="en-US" dirty="0" smtClean="0"/>
              <a:t>左图红点代表</a:t>
            </a:r>
            <a:r>
              <a:rPr lang="en-US" altLang="zh-CN" dirty="0" smtClean="0"/>
              <a:t>shift</a:t>
            </a:r>
            <a:r>
              <a:rPr lang="zh-CN" altLang="en-US" dirty="0" smtClean="0"/>
              <a:t>和</a:t>
            </a:r>
            <a:r>
              <a:rPr lang="en-US" altLang="zh-CN" dirty="0" smtClean="0"/>
              <a:t>offset</a:t>
            </a:r>
            <a:r>
              <a:rPr lang="zh-CN" altLang="en-US" dirty="0" smtClean="0"/>
              <a:t>的平均值</a:t>
            </a:r>
            <a:endParaRPr lang="en-US" altLang="zh-CN" dirty="0" smtClean="0"/>
          </a:p>
          <a:p>
            <a:r>
              <a:rPr lang="zh-CN" altLang="en-US" dirty="0" smtClean="0"/>
              <a:t>右图红点代表轨迹与道路相交的处左右最近的两个点</a:t>
            </a:r>
            <a:endParaRPr lang="en-US" altLang="zh-CN" dirty="0" smtClean="0"/>
          </a:p>
        </p:txBody>
      </p:sp>
    </p:spTree>
    <p:extLst>
      <p:ext uri="{BB962C8B-B14F-4D97-AF65-F5344CB8AC3E}">
        <p14:creationId xmlns:p14="http://schemas.microsoft.com/office/powerpoint/2010/main" val="169280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smtClean="0"/>
              <a:t>逆行轨迹就是说本来是单行道，但是用户逆行，这样的轨迹可能是没有意义的，因为它的轨迹可能是因为与其他人相向而行导致的异常，不是因为违停现象，所以尽管所有道路都被认为是双行道，而且逆行轨迹的比例比较小，还是要把单行道上的这种反向轨迹清除掉</a:t>
            </a:r>
            <a:endParaRPr lang="en-US" altLang="zh-CN" dirty="0" smtClean="0"/>
          </a:p>
          <a:p>
            <a:r>
              <a:rPr lang="zh-CN" altLang="en-US" dirty="0" smtClean="0"/>
              <a:t>为了把这些逆行轨迹清除掉，首先就要确定道路的方向，通过统计道路上的轨迹行驶方向，我们就能通过统计结果来分辨出道路是双向车道还是单向车道，进而直接清除掉逆行的轨迹</a:t>
            </a:r>
            <a:endParaRPr lang="en-US" altLang="zh-CN" dirty="0" smtClean="0"/>
          </a:p>
        </p:txBody>
      </p:sp>
    </p:spTree>
    <p:extLst>
      <p:ext uri="{BB962C8B-B14F-4D97-AF65-F5344CB8AC3E}">
        <p14:creationId xmlns:p14="http://schemas.microsoft.com/office/powerpoint/2010/main" val="3301842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smtClean="0">
                <a:solidFill>
                  <a:srgbClr val="FF0000"/>
                </a:solidFill>
                <a:sym typeface="+mn-ea"/>
              </a:rPr>
              <a:t>有了处理好的数据之后，我们进行违章停车的检测还有以下几个问题</a:t>
            </a:r>
            <a:endParaRPr lang="en-US" altLang="zh-CN" dirty="0" smtClean="0">
              <a:solidFill>
                <a:srgbClr val="FF0000"/>
              </a:solidFill>
              <a:sym typeface="+mn-ea"/>
            </a:endParaRPr>
          </a:p>
          <a:p>
            <a:r>
              <a:rPr lang="zh-CN" altLang="en-US" dirty="0" smtClean="0">
                <a:solidFill>
                  <a:srgbClr val="FF0000"/>
                </a:solidFill>
                <a:sym typeface="+mn-ea"/>
              </a:rPr>
              <a:t>首先没有足够多的违章停车</a:t>
            </a:r>
            <a:r>
              <a:rPr lang="en-US" altLang="zh-CN" dirty="0" smtClean="0">
                <a:solidFill>
                  <a:srgbClr val="FF0000"/>
                </a:solidFill>
                <a:sym typeface="+mn-ea"/>
              </a:rPr>
              <a:t>label</a:t>
            </a:r>
            <a:r>
              <a:rPr lang="zh-CN" altLang="en-US" dirty="0" smtClean="0">
                <a:solidFill>
                  <a:srgbClr val="FF0000"/>
                </a:solidFill>
                <a:sym typeface="+mn-ea"/>
              </a:rPr>
              <a:t>来标记整个数据集，所以无法使用现成的分类模型</a:t>
            </a:r>
            <a:endParaRPr lang="en-US" altLang="zh-CN" dirty="0" smtClean="0">
              <a:solidFill>
                <a:srgbClr val="FF0000"/>
              </a:solidFill>
              <a:sym typeface="+mn-ea"/>
            </a:endParaRPr>
          </a:p>
          <a:p>
            <a:r>
              <a:rPr lang="zh-CN" altLang="en-US" dirty="0" smtClean="0">
                <a:solidFill>
                  <a:srgbClr val="FF0000"/>
                </a:solidFill>
                <a:sym typeface="+mn-ea"/>
              </a:rPr>
              <a:t>其次违停的情况非常复杂，不同的时间相同的地点都可能有不同的情况</a:t>
            </a:r>
            <a:endParaRPr lang="en-US" altLang="zh-CN" dirty="0" smtClean="0">
              <a:solidFill>
                <a:srgbClr val="FF0000"/>
              </a:solidFill>
              <a:sym typeface="+mn-ea"/>
            </a:endParaRPr>
          </a:p>
          <a:p>
            <a:r>
              <a:rPr lang="zh-CN" altLang="en-US" dirty="0" smtClean="0">
                <a:solidFill>
                  <a:srgbClr val="FF0000"/>
                </a:solidFill>
                <a:sym typeface="+mn-ea"/>
              </a:rPr>
              <a:t>再次用户的骑行习惯不同，可能会影响目标检测的准确性</a:t>
            </a:r>
            <a:endParaRPr lang="en-US" altLang="zh-CN" dirty="0" smtClean="0">
              <a:solidFill>
                <a:srgbClr val="FF0000"/>
              </a:solidFill>
              <a:sym typeface="+mn-ea"/>
            </a:endParaRPr>
          </a:p>
          <a:p>
            <a:r>
              <a:rPr lang="zh-CN" altLang="en-US" dirty="0" smtClean="0">
                <a:solidFill>
                  <a:srgbClr val="FF0000"/>
                </a:solidFill>
                <a:sym typeface="+mn-ea"/>
              </a:rPr>
              <a:t>最后</a:t>
            </a:r>
            <a:r>
              <a:rPr lang="en-US" altLang="zh-CN" dirty="0" smtClean="0">
                <a:solidFill>
                  <a:srgbClr val="FF0000"/>
                </a:solidFill>
                <a:sym typeface="+mn-ea"/>
              </a:rPr>
              <a:t>GPS</a:t>
            </a:r>
            <a:r>
              <a:rPr lang="zh-CN" altLang="en-US" dirty="0" smtClean="0">
                <a:solidFill>
                  <a:srgbClr val="FF0000"/>
                </a:solidFill>
                <a:sym typeface="+mn-ea"/>
              </a:rPr>
              <a:t>的精度是有限的，可能会有随机的误差产生</a:t>
            </a:r>
            <a:endParaRPr lang="zh-CN" altLang="en-US" dirty="0"/>
          </a:p>
        </p:txBody>
      </p:sp>
    </p:spTree>
    <p:extLst>
      <p:ext uri="{BB962C8B-B14F-4D97-AF65-F5344CB8AC3E}">
        <p14:creationId xmlns:p14="http://schemas.microsoft.com/office/powerpoint/2010/main" val="40372389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21</a:t>
            </a:fld>
            <a:endParaRPr lang="zh-CN" altLang="en-US"/>
          </a:p>
        </p:txBody>
      </p:sp>
    </p:spTree>
    <p:extLst>
      <p:ext uri="{BB962C8B-B14F-4D97-AF65-F5344CB8AC3E}">
        <p14:creationId xmlns:p14="http://schemas.microsoft.com/office/powerpoint/2010/main" val="468188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简单建模是遵循这样一个假设，不受违停影响的话，用户都会顺着道路的形状行驶</a:t>
            </a:r>
            <a:endParaRPr lang="en-US" altLang="zh-CN" dirty="0" smtClean="0"/>
          </a:p>
          <a:p>
            <a:r>
              <a:rPr lang="zh-CN" altLang="en-US" dirty="0" smtClean="0"/>
              <a:t>夜间轨迹建模主要是考虑到，大多数情况下，在这个时段骑共享单车一般不会存在违停现象</a:t>
            </a:r>
            <a:endParaRPr lang="en-US" altLang="zh-CN" dirty="0" smtClean="0"/>
          </a:p>
          <a:p>
            <a:r>
              <a:rPr lang="zh-CN" altLang="en-US" dirty="0" smtClean="0"/>
              <a:t>但是还是会有偶尔的通宵违停现象发生</a:t>
            </a:r>
            <a:endParaRPr lang="en-US" altLang="zh-CN" dirty="0" smtClean="0"/>
          </a:p>
          <a:p>
            <a:r>
              <a:rPr lang="zh-CN" altLang="en-US" dirty="0" smtClean="0"/>
              <a:t>再者在这个时段的共享单车轨迹非常少</a:t>
            </a:r>
            <a:endParaRPr lang="en-US" altLang="zh-CN" dirty="0" smtClean="0"/>
          </a:p>
          <a:p>
            <a:r>
              <a:rPr lang="zh-CN" altLang="en-US" dirty="0" smtClean="0"/>
              <a:t>尽管如此，还是存在有些违停现象被遗漏掉的可能，比如说在人口密集的住宅区，这种情况非常容易被发现，文章中不认为必须用到他们的技术</a:t>
            </a:r>
            <a:endParaRPr lang="en-US" altLang="zh-CN" dirty="0" smtClean="0"/>
          </a:p>
        </p:txBody>
      </p:sp>
      <p:sp>
        <p:nvSpPr>
          <p:cNvPr id="4" name="灯片编号占位符 3"/>
          <p:cNvSpPr>
            <a:spLocks noGrp="1"/>
          </p:cNvSpPr>
          <p:nvPr>
            <p:ph type="sldNum" sz="quarter" idx="10"/>
          </p:nvPr>
        </p:nvSpPr>
        <p:spPr/>
        <p:txBody>
          <a:bodyPr/>
          <a:lstStyle/>
          <a:p>
            <a:fld id="{5849F42C-2DAE-424C-A4B8-3140182C3E9F}" type="slidenum">
              <a:rPr lang="zh-CN" altLang="en-US" smtClean="0"/>
              <a:t>22</a:t>
            </a:fld>
            <a:endParaRPr lang="zh-CN" altLang="en-US"/>
          </a:p>
        </p:txBody>
      </p:sp>
    </p:spTree>
    <p:extLst>
      <p:ext uri="{BB962C8B-B14F-4D97-AF65-F5344CB8AC3E}">
        <p14:creationId xmlns:p14="http://schemas.microsoft.com/office/powerpoint/2010/main" val="26531175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因为每条轨迹相对来说都存在着不稳定性，为了保证每条轨迹的公平采样，对数据进行了进一步的处理</a:t>
            </a:r>
            <a:endParaRPr lang="en-US" altLang="zh-CN" dirty="0" smtClean="0"/>
          </a:p>
          <a:p>
            <a:r>
              <a:rPr lang="zh-CN" altLang="en-US" dirty="0" smtClean="0"/>
              <a:t>进一步划分是为了防止由违停引起的偏移分布展现出来的特征会被未被违停影响的部分中和掉</a:t>
            </a:r>
            <a:endParaRPr lang="en-US" altLang="zh-CN" dirty="0" smtClean="0"/>
          </a:p>
          <a:p>
            <a:r>
              <a:rPr lang="zh-CN" altLang="en-US" dirty="0" smtClean="0"/>
              <a:t>进一步采样是为了防止最终的偏移分布会因为几个个别的点影响了总体的特征表现，比如说有几个紧挨的点离道路边界非常远，就可能影响最后提取出来的特征的结果</a:t>
            </a:r>
            <a:endParaRPr lang="en-US" altLang="zh-CN" dirty="0" smtClean="0"/>
          </a:p>
          <a:p>
            <a:r>
              <a:rPr lang="zh-CN" altLang="en-US" dirty="0" smtClean="0"/>
              <a:t>对比这两种特征的提取，我们可以看到，平均偏移这种方法可能无法包含最大的偏移值，而最大的偏移值就是潜在存在违停现象的特征表现</a:t>
            </a:r>
            <a:endParaRPr lang="en-US" altLang="zh-CN" dirty="0" smtClean="0"/>
          </a:p>
        </p:txBody>
      </p:sp>
      <p:sp>
        <p:nvSpPr>
          <p:cNvPr id="4" name="灯片编号占位符 3"/>
          <p:cNvSpPr>
            <a:spLocks noGrp="1"/>
          </p:cNvSpPr>
          <p:nvPr>
            <p:ph type="sldNum" sz="quarter" idx="10"/>
          </p:nvPr>
        </p:nvSpPr>
        <p:spPr/>
        <p:txBody>
          <a:bodyPr/>
          <a:lstStyle/>
          <a:p>
            <a:fld id="{5849F42C-2DAE-424C-A4B8-3140182C3E9F}" type="slidenum">
              <a:rPr lang="zh-CN" altLang="en-US" smtClean="0"/>
              <a:t>23</a:t>
            </a:fld>
            <a:endParaRPr lang="zh-CN" altLang="en-US"/>
          </a:p>
        </p:txBody>
      </p:sp>
    </p:spTree>
    <p:extLst>
      <p:ext uri="{BB962C8B-B14F-4D97-AF65-F5344CB8AC3E}">
        <p14:creationId xmlns:p14="http://schemas.microsoft.com/office/powerpoint/2010/main" val="38162195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一个是动态轨迹</a:t>
            </a:r>
            <a:endParaRPr lang="en-US" altLang="zh-CN" dirty="0" smtClean="0"/>
          </a:p>
          <a:p>
            <a:r>
              <a:rPr lang="zh-CN" altLang="en-US" dirty="0" smtClean="0"/>
              <a:t>一个是静态轨迹</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4</a:t>
            </a:fld>
            <a:endParaRPr lang="zh-CN" altLang="en-US"/>
          </a:p>
        </p:txBody>
      </p:sp>
    </p:spTree>
    <p:extLst>
      <p:ext uri="{BB962C8B-B14F-4D97-AF65-F5344CB8AC3E}">
        <p14:creationId xmlns:p14="http://schemas.microsoft.com/office/powerpoint/2010/main" val="23547721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也就是说，如果待检测轨迹与基准轨迹足够相似，那么这条轨迹就没有收到违停现象的干扰</a:t>
            </a:r>
            <a:endParaRPr lang="en-US" altLang="zh-CN" dirty="0" smtClean="0"/>
          </a:p>
          <a:p>
            <a:endParaRPr lang="en-US" altLang="zh-CN" dirty="0" smtClean="0"/>
          </a:p>
          <a:p>
            <a:r>
              <a:rPr lang="zh-CN" altLang="en-US" dirty="0" smtClean="0"/>
              <a:t>这里的偏移分布就是上一步里我们统计出的不同情况下轨迹距离道路边界的偏移的分布</a:t>
            </a:r>
            <a:endParaRPr lang="en-US" altLang="zh-CN" dirty="0" smtClean="0"/>
          </a:p>
          <a:p>
            <a:r>
              <a:rPr lang="zh-CN" altLang="en-US" dirty="0" smtClean="0"/>
              <a:t>可以看到受到违停现象影响的轨迹，它与道路边界的距离分布同正常轨迹相比，差别非常明显</a:t>
            </a:r>
            <a:endParaRPr lang="en-US" altLang="zh-CN" dirty="0" smtClean="0"/>
          </a:p>
          <a:p>
            <a:r>
              <a:rPr lang="zh-CN" altLang="en-US" dirty="0" smtClean="0"/>
              <a:t>这个</a:t>
            </a:r>
            <a:r>
              <a:rPr lang="en-US" altLang="zh-CN" dirty="0" err="1" smtClean="0"/>
              <a:t>ks</a:t>
            </a:r>
            <a:r>
              <a:rPr lang="zh-CN" altLang="en-US" dirty="0" smtClean="0"/>
              <a:t>检测就是从另一个角度来展示这两个统计分布之间的偏差，就是像阶跃函数一样把每个偏移距离上，同基准轨迹之间的分布百分比累计起来</a:t>
            </a:r>
            <a:endParaRPr lang="en-US" altLang="zh-CN" dirty="0" smtClean="0"/>
          </a:p>
          <a:p>
            <a:r>
              <a:rPr lang="en-US" altLang="zh-CN" dirty="0" err="1" smtClean="0"/>
              <a:t>Dnm</a:t>
            </a:r>
            <a:r>
              <a:rPr lang="zh-CN" altLang="en-US" dirty="0" smtClean="0"/>
              <a:t>是</a:t>
            </a:r>
            <a:r>
              <a:rPr lang="en-US" altLang="zh-CN" dirty="0" smtClean="0"/>
              <a:t>KS</a:t>
            </a:r>
            <a:r>
              <a:rPr lang="zh-CN" altLang="en-US" dirty="0" smtClean="0"/>
              <a:t>统计的值，</a:t>
            </a:r>
            <a:r>
              <a:rPr lang="en-US" altLang="zh-CN" dirty="0" smtClean="0"/>
              <a:t>F1n F2m</a:t>
            </a:r>
            <a:r>
              <a:rPr lang="zh-CN" altLang="en-US" dirty="0" smtClean="0"/>
              <a:t>是基准轨迹和特征轨迹之间的偏移分布，上界函数就是为了统计差值</a:t>
            </a:r>
            <a:endParaRPr lang="en-US" altLang="zh-CN" dirty="0" smtClean="0"/>
          </a:p>
        </p:txBody>
      </p:sp>
      <p:sp>
        <p:nvSpPr>
          <p:cNvPr id="4" name="灯片编号占位符 3"/>
          <p:cNvSpPr>
            <a:spLocks noGrp="1"/>
          </p:cNvSpPr>
          <p:nvPr>
            <p:ph type="sldNum" sz="quarter" idx="10"/>
          </p:nvPr>
        </p:nvSpPr>
        <p:spPr/>
        <p:txBody>
          <a:bodyPr/>
          <a:lstStyle/>
          <a:p>
            <a:fld id="{5849F42C-2DAE-424C-A4B8-3140182C3E9F}" type="slidenum">
              <a:rPr lang="zh-CN" altLang="en-US" smtClean="0"/>
              <a:t>24</a:t>
            </a:fld>
            <a:endParaRPr lang="zh-CN" altLang="en-US"/>
          </a:p>
        </p:txBody>
      </p:sp>
    </p:spTree>
    <p:extLst>
      <p:ext uri="{BB962C8B-B14F-4D97-AF65-F5344CB8AC3E}">
        <p14:creationId xmlns:p14="http://schemas.microsoft.com/office/powerpoint/2010/main" val="7509549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NTP </a:t>
            </a:r>
            <a:r>
              <a:rPr lang="zh-CN" altLang="en-US" dirty="0" smtClean="0"/>
              <a:t>正阳个数，实际上有违停，出现在了检测结果中</a:t>
            </a:r>
            <a:endParaRPr lang="en-US" altLang="zh-CN" dirty="0" smtClean="0"/>
          </a:p>
          <a:p>
            <a:r>
              <a:rPr lang="en-US" altLang="zh-CN" dirty="0" smtClean="0"/>
              <a:t>NFP </a:t>
            </a:r>
            <a:r>
              <a:rPr lang="zh-CN" altLang="en-US" dirty="0" smtClean="0"/>
              <a:t>假阳个数，实际上没有违停，经过检测，出现在了检测结果中</a:t>
            </a:r>
            <a:endParaRPr lang="en-US" altLang="zh-CN" dirty="0" smtClean="0"/>
          </a:p>
          <a:p>
            <a:r>
              <a:rPr lang="en-US" altLang="zh-CN" dirty="0" smtClean="0"/>
              <a:t>NFN </a:t>
            </a:r>
            <a:r>
              <a:rPr lang="zh-CN" altLang="en-US" dirty="0" smtClean="0"/>
              <a:t>假阴个数，实际上有违停，经过检测，没有出现在检测结果中</a:t>
            </a:r>
            <a:endParaRPr lang="en-US" altLang="zh-CN" dirty="0" smtClean="0"/>
          </a:p>
          <a:p>
            <a:r>
              <a:rPr lang="en-US" altLang="zh-CN" dirty="0" smtClean="0"/>
              <a:t>P</a:t>
            </a:r>
            <a:r>
              <a:rPr lang="zh-CN" altLang="en-US" dirty="0" smtClean="0"/>
              <a:t>代表了检测结果的准确性，也就是最终的结果到底可信度是多少</a:t>
            </a:r>
            <a:endParaRPr lang="en-US" altLang="zh-CN" dirty="0" smtClean="0"/>
          </a:p>
          <a:p>
            <a:r>
              <a:rPr lang="en-US" altLang="zh-CN" dirty="0" smtClean="0"/>
              <a:t>R</a:t>
            </a:r>
            <a:r>
              <a:rPr lang="zh-CN" altLang="en-US" dirty="0" smtClean="0"/>
              <a:t>代表了检测结果的敏感性，究竟能不能把所有的结果都筛选出来</a:t>
            </a:r>
            <a:endParaRPr lang="en-US" altLang="zh-CN" dirty="0" smtClean="0"/>
          </a:p>
          <a:p>
            <a:r>
              <a:rPr lang="en-US" altLang="zh-CN" dirty="0" smtClean="0"/>
              <a:t>R</a:t>
            </a:r>
            <a:r>
              <a:rPr lang="zh-CN" altLang="en-US" dirty="0" smtClean="0"/>
              <a:t>越高，那么最终结果中假阳率越高，效率会下降</a:t>
            </a:r>
            <a:endParaRPr lang="en-US" altLang="zh-CN" dirty="0" smtClean="0"/>
          </a:p>
          <a:p>
            <a:r>
              <a:rPr lang="zh-CN" altLang="en-US" dirty="0" smtClean="0"/>
              <a:t>为了达到较高的</a:t>
            </a:r>
            <a:r>
              <a:rPr lang="en-US" altLang="zh-CN" dirty="0" smtClean="0"/>
              <a:t>P</a:t>
            </a:r>
            <a:r>
              <a:rPr lang="zh-CN" altLang="en-US" dirty="0" smtClean="0"/>
              <a:t>值，肯定是把判断起来模糊的，拿捏不准的放弃掉了，所以实际上敏感性要调低</a:t>
            </a:r>
            <a:endParaRPr lang="en-US" altLang="zh-CN" dirty="0" smtClean="0"/>
          </a:p>
          <a:p>
            <a:r>
              <a:rPr lang="zh-CN" altLang="en-US" dirty="0" smtClean="0"/>
              <a:t>为了平衡二者之间的关系，找到最好的</a:t>
            </a:r>
            <a:r>
              <a:rPr lang="en-US" altLang="zh-CN" dirty="0" smtClean="0"/>
              <a:t>α</a:t>
            </a:r>
            <a:r>
              <a:rPr lang="zh-CN" altLang="en-US" dirty="0" smtClean="0"/>
              <a:t>，用了一个调和平均值</a:t>
            </a:r>
            <a:endParaRPr lang="en-US" altLang="zh-CN" dirty="0" smtClean="0"/>
          </a:p>
          <a:p>
            <a:r>
              <a:rPr lang="en-US" altLang="zh-CN" dirty="0" smtClean="0"/>
              <a:t>F1</a:t>
            </a:r>
            <a:r>
              <a:rPr lang="zh-CN" altLang="en-US" dirty="0" smtClean="0"/>
              <a:t>代表不同</a:t>
            </a:r>
            <a:r>
              <a:rPr lang="en-US" altLang="zh-CN" dirty="0" smtClean="0"/>
              <a:t>α</a:t>
            </a:r>
            <a:r>
              <a:rPr lang="zh-CN" altLang="en-US" dirty="0" smtClean="0"/>
              <a:t>的有效性 </a:t>
            </a:r>
            <a:r>
              <a:rPr lang="en-US" altLang="zh-CN" dirty="0" smtClean="0"/>
              <a:t>α=0.71</a:t>
            </a:r>
            <a:r>
              <a:rPr lang="zh-CN" altLang="en-US" dirty="0" smtClean="0"/>
              <a:t>的时候，</a:t>
            </a:r>
            <a:r>
              <a:rPr lang="en-US" altLang="zh-CN" dirty="0" smtClean="0"/>
              <a:t>F1</a:t>
            </a:r>
            <a:r>
              <a:rPr lang="zh-CN" altLang="en-US" dirty="0" smtClean="0"/>
              <a:t>最高，能够到达</a:t>
            </a:r>
            <a:r>
              <a:rPr lang="en-US" altLang="zh-CN" dirty="0" smtClean="0"/>
              <a:t>0.73</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26</a:t>
            </a:fld>
            <a:endParaRPr lang="zh-CN" altLang="en-US"/>
          </a:p>
        </p:txBody>
      </p:sp>
    </p:spTree>
    <p:extLst>
      <p:ext uri="{BB962C8B-B14F-4D97-AF65-F5344CB8AC3E}">
        <p14:creationId xmlns:p14="http://schemas.microsoft.com/office/powerpoint/2010/main" val="7358746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TP </a:t>
            </a:r>
            <a:r>
              <a:rPr lang="zh-CN" altLang="en-US" dirty="0" smtClean="0"/>
              <a:t>正阳率</a:t>
            </a:r>
            <a:endParaRPr lang="en-US" altLang="zh-CN" dirty="0" smtClean="0"/>
          </a:p>
          <a:p>
            <a:r>
              <a:rPr lang="en-US" altLang="zh-CN" dirty="0" smtClean="0"/>
              <a:t>FP </a:t>
            </a:r>
            <a:r>
              <a:rPr lang="zh-CN" altLang="en-US" dirty="0" smtClean="0"/>
              <a:t>假阳率</a:t>
            </a:r>
            <a:endParaRPr lang="en-US" altLang="zh-CN" dirty="0" smtClean="0"/>
          </a:p>
          <a:p>
            <a:r>
              <a:rPr lang="zh-CN" altLang="en-US" dirty="0" smtClean="0"/>
              <a:t>曲线下面积越大，越好，因为这个曲线在比较低的假阳率下，能够保证更好地正阳率</a:t>
            </a:r>
            <a:endParaRPr lang="en-US" altLang="zh-CN" dirty="0" smtClean="0"/>
          </a:p>
          <a:p>
            <a:r>
              <a:rPr lang="zh-CN" altLang="en-US" dirty="0" smtClean="0"/>
              <a:t>我们看到最后一种方法得到的结果的统计表现比其它三种都好，因为它考虑到了轨迹中的最大偏移值得重要性，而且去掉了逆行轨迹的干扰，这说明在预处理阶段去掉逆行轨迹很重要</a:t>
            </a:r>
            <a:endParaRPr lang="en-US" altLang="zh-CN" dirty="0" smtClean="0"/>
          </a:p>
          <a:p>
            <a:r>
              <a:rPr lang="zh-CN" altLang="en-US" dirty="0" smtClean="0"/>
              <a:t>第一种方法的得到的结果的统计表现最不好，正阳率一直是低于假阳率的，说明</a:t>
            </a:r>
            <a:r>
              <a:rPr lang="en-US" altLang="zh-CN" dirty="0" smtClean="0"/>
              <a:t>GPS</a:t>
            </a:r>
            <a:r>
              <a:rPr lang="zh-CN" altLang="en-US" dirty="0" smtClean="0"/>
              <a:t>点的不精准度是不能被忽视的</a:t>
            </a:r>
            <a:endParaRPr lang="en-US" altLang="zh-CN" dirty="0" smtClean="0"/>
          </a:p>
        </p:txBody>
      </p:sp>
      <p:sp>
        <p:nvSpPr>
          <p:cNvPr id="4" name="灯片编号占位符 3"/>
          <p:cNvSpPr>
            <a:spLocks noGrp="1"/>
          </p:cNvSpPr>
          <p:nvPr>
            <p:ph type="sldNum" sz="quarter" idx="10"/>
          </p:nvPr>
        </p:nvSpPr>
        <p:spPr/>
        <p:txBody>
          <a:bodyPr/>
          <a:lstStyle/>
          <a:p>
            <a:fld id="{5849F42C-2DAE-424C-A4B8-3140182C3E9F}" type="slidenum">
              <a:rPr lang="zh-CN" altLang="en-US" smtClean="0"/>
              <a:t>27</a:t>
            </a:fld>
            <a:endParaRPr lang="zh-CN" altLang="en-US"/>
          </a:p>
        </p:txBody>
      </p:sp>
    </p:spTree>
    <p:extLst>
      <p:ext uri="{BB962C8B-B14F-4D97-AF65-F5344CB8AC3E}">
        <p14:creationId xmlns:p14="http://schemas.microsoft.com/office/powerpoint/2010/main" val="19297133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这里特地选取了在一小时内，轨迹超过</a:t>
            </a:r>
            <a:r>
              <a:rPr lang="en-US" altLang="zh-CN" dirty="0" smtClean="0"/>
              <a:t>50</a:t>
            </a:r>
            <a:r>
              <a:rPr lang="zh-CN" altLang="en-US" dirty="0" smtClean="0"/>
              <a:t>的路段，轨迹特征提取阶段用不同的轨迹数量，来验证方法的有效性</a:t>
            </a:r>
            <a:endParaRPr lang="en-US" altLang="zh-CN" dirty="0" smtClean="0"/>
          </a:p>
          <a:p>
            <a:r>
              <a:rPr lang="zh-CN" altLang="en-US" dirty="0" smtClean="0"/>
              <a:t>我们看到轨迹数量降到</a:t>
            </a:r>
            <a:r>
              <a:rPr lang="en-US" altLang="zh-CN" dirty="0" smtClean="0"/>
              <a:t>20</a:t>
            </a:r>
            <a:r>
              <a:rPr lang="zh-CN" altLang="en-US" dirty="0" smtClean="0"/>
              <a:t>以下，方法的准确性就要打折扣了，这也就验证了我们要用更多用户的行为信息来客服个别用户比较极端的骑行方式和</a:t>
            </a:r>
            <a:r>
              <a:rPr lang="en-US" altLang="zh-CN" dirty="0" smtClean="0"/>
              <a:t>GPS</a:t>
            </a:r>
            <a:r>
              <a:rPr lang="zh-CN" altLang="en-US" dirty="0" smtClean="0"/>
              <a:t>不准确带来的干扰</a:t>
            </a:r>
            <a:endParaRPr lang="en-US" altLang="zh-CN" dirty="0" smtClean="0"/>
          </a:p>
          <a:p>
            <a:r>
              <a:rPr lang="zh-CN" altLang="en-US" dirty="0" smtClean="0"/>
              <a:t>而后轨迹超过</a:t>
            </a:r>
            <a:r>
              <a:rPr lang="en-US" altLang="zh-CN" dirty="0" smtClean="0"/>
              <a:t>30</a:t>
            </a:r>
            <a:r>
              <a:rPr lang="zh-CN" altLang="en-US" dirty="0" smtClean="0"/>
              <a:t>之后，精准度的增长就比较缓慢了，这就说明只要轨迹超过</a:t>
            </a:r>
            <a:r>
              <a:rPr lang="en-US" altLang="zh-CN" dirty="0" smtClean="0"/>
              <a:t>30</a:t>
            </a:r>
            <a:r>
              <a:rPr lang="zh-CN" altLang="en-US" dirty="0" smtClean="0"/>
              <a:t>条的路段，就能提供一个比较精准的检测结果</a:t>
            </a:r>
            <a:endParaRPr lang="en-US" altLang="zh-CN" dirty="0" smtClean="0"/>
          </a:p>
        </p:txBody>
      </p:sp>
      <p:sp>
        <p:nvSpPr>
          <p:cNvPr id="4" name="灯片编号占位符 3"/>
          <p:cNvSpPr>
            <a:spLocks noGrp="1"/>
          </p:cNvSpPr>
          <p:nvPr>
            <p:ph type="sldNum" sz="quarter" idx="10"/>
          </p:nvPr>
        </p:nvSpPr>
        <p:spPr/>
        <p:txBody>
          <a:bodyPr/>
          <a:lstStyle/>
          <a:p>
            <a:fld id="{5849F42C-2DAE-424C-A4B8-3140182C3E9F}" type="slidenum">
              <a:rPr lang="zh-CN" altLang="en-US" smtClean="0"/>
              <a:t>28</a:t>
            </a:fld>
            <a:endParaRPr lang="zh-CN" altLang="en-US"/>
          </a:p>
        </p:txBody>
      </p:sp>
    </p:spTree>
    <p:extLst>
      <p:ext uri="{BB962C8B-B14F-4D97-AF65-F5344CB8AC3E}">
        <p14:creationId xmlns:p14="http://schemas.microsoft.com/office/powerpoint/2010/main" val="9258528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这里主要反映的就是不同的计算节点数量，带来的性能提升</a:t>
            </a:r>
            <a:endParaRPr lang="en-US" altLang="zh-CN" dirty="0" smtClean="0"/>
          </a:p>
          <a:p>
            <a:r>
              <a:rPr lang="zh-CN" altLang="en-US" dirty="0" smtClean="0"/>
              <a:t>首先在</a:t>
            </a:r>
            <a:r>
              <a:rPr lang="en-US" altLang="zh-CN" dirty="0" smtClean="0"/>
              <a:t>1 2 4</a:t>
            </a:r>
            <a:r>
              <a:rPr lang="zh-CN" altLang="en-US" dirty="0" smtClean="0"/>
              <a:t>这几次节点增加，运行时间都能够减半</a:t>
            </a:r>
            <a:endParaRPr lang="en-US" altLang="zh-CN" dirty="0" smtClean="0"/>
          </a:p>
          <a:p>
            <a:r>
              <a:rPr lang="zh-CN" altLang="en-US" dirty="0" smtClean="0"/>
              <a:t>节点由</a:t>
            </a:r>
            <a:r>
              <a:rPr lang="en-US" altLang="zh-CN" dirty="0" smtClean="0"/>
              <a:t>8</a:t>
            </a:r>
            <a:r>
              <a:rPr lang="zh-CN" altLang="en-US" dirty="0" smtClean="0"/>
              <a:t>到</a:t>
            </a:r>
            <a:r>
              <a:rPr lang="en-US" altLang="zh-CN" dirty="0" smtClean="0"/>
              <a:t>16</a:t>
            </a:r>
            <a:r>
              <a:rPr lang="zh-CN" altLang="en-US" dirty="0" smtClean="0"/>
              <a:t>，得到的运行受益比较小了，这是因为节点之间的通信开销是比较固定的</a:t>
            </a:r>
            <a:endParaRPr lang="en-US" altLang="zh-CN" dirty="0" smtClean="0"/>
          </a:p>
          <a:p>
            <a:r>
              <a:rPr lang="zh-CN" altLang="en-US" dirty="0" smtClean="0"/>
              <a:t>不用规模的数据之间，运行时间相差并不大，这是因为</a:t>
            </a:r>
            <a:r>
              <a:rPr lang="en-US" altLang="zh-CN" dirty="0" smtClean="0"/>
              <a:t>MongoDB</a:t>
            </a:r>
            <a:r>
              <a:rPr lang="zh-CN" altLang="en-US" dirty="0" smtClean="0"/>
              <a:t>提供的轨迹数据检索接口效率比较高</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29</a:t>
            </a:fld>
            <a:endParaRPr lang="zh-CN" altLang="en-US"/>
          </a:p>
        </p:txBody>
      </p:sp>
    </p:spTree>
    <p:extLst>
      <p:ext uri="{BB962C8B-B14F-4D97-AF65-F5344CB8AC3E}">
        <p14:creationId xmlns:p14="http://schemas.microsoft.com/office/powerpoint/2010/main" val="15155544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a:t>首先政府的预算是有限制的不可能城市中的每条路都修建自行车道</a:t>
            </a:r>
          </a:p>
          <a:p>
            <a:r>
              <a:rPr lang="zh-CN" altLang="en-US" dirty="0"/>
              <a:t>其次，为了方便管理，政府派遣的施工队数量也需要有限制</a:t>
            </a:r>
            <a:r>
              <a:rPr lang="zh-CN" altLang="en-US" dirty="0" smtClean="0"/>
              <a:t>，还有</a:t>
            </a:r>
            <a:r>
              <a:rPr lang="zh-CN" altLang="en-US" dirty="0"/>
              <a:t>一方面的考量就是，我们出行一般不会只顺着一条路走，那么在选择修建自行车道的时候也要考虑路与路之间自行车道的延续性</a:t>
            </a:r>
          </a:p>
          <a:p>
            <a:r>
              <a:rPr lang="zh-CN" altLang="en-US" dirty="0"/>
              <a:t>最后一个实用性，就是说我们选择修建的自行车道一方面要能够促使人们多去使用自行车，还有就是要尽可能的覆盖更多的道路</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随着用户、车辆、公共交通等移动数据的量级，可获取性越来越高，在城市规划的任务中，城市计算技术的使用越来越普遍</a:t>
            </a:r>
            <a:endParaRPr lang="en-US" altLang="zh-CN" dirty="0" smtClean="0"/>
          </a:p>
          <a:p>
            <a:r>
              <a:rPr lang="zh-CN" altLang="en-US" dirty="0" smtClean="0"/>
              <a:t>挖掘出租车轨迹的模式给道路建设和公共交通项目提出建议 </a:t>
            </a:r>
            <a:endParaRPr lang="en-US" altLang="zh-CN" dirty="0" smtClean="0"/>
          </a:p>
          <a:p>
            <a:r>
              <a:rPr lang="zh-CN" altLang="en-US" dirty="0" smtClean="0"/>
              <a:t>下面这两篇文章则是通过大量的轨迹数据总结轨迹之间的共性然后提出来最好的</a:t>
            </a:r>
            <a:r>
              <a:rPr lang="en-US" altLang="zh-CN" dirty="0" smtClean="0"/>
              <a:t>k</a:t>
            </a:r>
            <a:r>
              <a:rPr lang="zh-CN" altLang="en-US" dirty="0" smtClean="0"/>
              <a:t>个自行车道的选择，不过没有考虑到现实的预算或者施工的约束</a:t>
            </a:r>
            <a:endParaRPr lang="en-US" altLang="zh-CN" dirty="0" smtClean="0"/>
          </a:p>
          <a:p>
            <a:r>
              <a:rPr lang="zh-CN" altLang="en-US" dirty="0" smtClean="0"/>
              <a:t>传统的自行车道规划大多是通过地理信息，经验累积和行为分析等方面的理论进行规划，下面这两篇文章则是根据车站式的共享单车的数据来进行研究的，有站式的共享单车的轨迹就会有一个问题那就是起始点都在车站，可能用户还需要走一段路，这样不管是实用性还是轨迹的真实性上都要打一个折扣</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32</a:t>
            </a:fld>
            <a:endParaRPr lang="zh-CN" altLang="en-US"/>
          </a:p>
        </p:txBody>
      </p:sp>
    </p:spTree>
    <p:extLst>
      <p:ext uri="{BB962C8B-B14F-4D97-AF65-F5344CB8AC3E}">
        <p14:creationId xmlns:p14="http://schemas.microsoft.com/office/powerpoint/2010/main" val="9540645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a:sym typeface="+mn-ea"/>
              </a:rPr>
              <a:t>相比必须从车站取车，去车站停车的有站式的共享单车，能够更加贴切的记录自行车的出行的轨迹</a:t>
            </a:r>
          </a:p>
          <a:p>
            <a:r>
              <a:rPr lang="en-US" altLang="zh-CN">
                <a:sym typeface="+mn-ea"/>
              </a:rPr>
              <a:t>Mobike</a:t>
            </a:r>
            <a:r>
              <a:rPr>
                <a:sym typeface="+mn-ea"/>
              </a:rPr>
              <a:t>自行车车锁上的</a:t>
            </a:r>
            <a:r>
              <a:rPr lang="en-US" altLang="zh-CN">
                <a:sym typeface="+mn-ea"/>
              </a:rPr>
              <a:t>3G</a:t>
            </a:r>
            <a:r>
              <a:rPr>
                <a:sym typeface="+mn-ea"/>
              </a:rPr>
              <a:t>通信模块和内嵌的</a:t>
            </a:r>
            <a:r>
              <a:rPr lang="en-US" altLang="zh-CN">
                <a:sym typeface="+mn-ea"/>
              </a:rPr>
              <a:t>GPS</a:t>
            </a:r>
            <a:r>
              <a:rPr>
                <a:sym typeface="+mn-ea"/>
              </a:rPr>
              <a:t>模型能够</a:t>
            </a:r>
            <a:r>
              <a:rPr lang="zh-CN">
                <a:sym typeface="+mn-ea"/>
              </a:rPr>
              <a:t>让用户方便的用手机找到单车，并且通过用户的手机记录轨迹信息</a:t>
            </a:r>
          </a:p>
        </p:txBody>
      </p:sp>
    </p:spTree>
    <p:extLst>
      <p:ext uri="{BB962C8B-B14F-4D97-AF65-F5344CB8AC3E}">
        <p14:creationId xmlns:p14="http://schemas.microsoft.com/office/powerpoint/2010/main" val="38635527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a:t>覆盖轨迹中的连续路段非常重要，因为这影响用户的骑行体验</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a:t>数据误差可能酒鬼导致与道路匹配时存在问题，或者在进行数据挖掘的时候，导致我们得到的信息召回率 假阳率或假阴率比较高</a:t>
            </a:r>
          </a:p>
          <a:p>
            <a:r>
              <a:rPr lang="zh-CN" altLang="en-US"/>
              <a:t>采样率一般就是指采样间隔与时速的比值大还是小，点稀疏还是密集，密集固然能够带给我们带来更准确而的信息，但是数据处理的速度，要求的计算力资源也更多，为了计算力采用云计算的方式还要考虑大量数据的传输问题，还可能涉及传输过程中产生的数据缺失，误差问题，这里就需要考虑数据与处理能力之间平衡的问题</a:t>
            </a:r>
          </a:p>
          <a:p>
            <a:r>
              <a:rPr lang="zh-CN" altLang="en-US"/>
              <a:t>这里只是提一下，我们今天主要关注如何利用轨迹数据处理现实中的问题</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a:solidFill>
                  <a:srgbClr val="FF0000"/>
                </a:solidFill>
                <a:sym typeface="+mn-ea"/>
              </a:rPr>
              <a:t>在这里，文章中评价实用性使用了一个评分方程，评价每条道路修建自行车道的潜在实用价值</a:t>
            </a:r>
          </a:p>
          <a:p>
            <a:r>
              <a:rPr lang="zh-CN" altLang="en-US" dirty="0">
                <a:solidFill>
                  <a:srgbClr val="FF0000"/>
                </a:solidFill>
                <a:sym typeface="+mn-ea"/>
              </a:rPr>
              <a:t>实用性主要是能够为用户带来的便利，在整个问题中，能够代表用户的就是轨迹数据，所以实用性也就转化为修建的自行车道能够为哪些轨迹产生影响，这样可以通过一段道路能影响多少轨迹，对轨迹的总的影响来评判这条道路的实用性，具体来说是这样的</a:t>
            </a:r>
          </a:p>
          <a:p>
            <a:r>
              <a:rPr lang="en-US" altLang="zh-CN" dirty="0">
                <a:solidFill>
                  <a:srgbClr val="FF0000"/>
                </a:solidFill>
                <a:sym typeface="+mn-ea"/>
              </a:rPr>
              <a:t>min </a:t>
            </a:r>
            <a:r>
              <a:rPr lang="en-US" altLang="zh-CN" dirty="0" err="1">
                <a:solidFill>
                  <a:srgbClr val="FF0000"/>
                </a:solidFill>
                <a:sym typeface="+mn-ea"/>
              </a:rPr>
              <a:t>e.l</a:t>
            </a:r>
            <a:r>
              <a:rPr lang="zh-CN" altLang="en-US" dirty="0">
                <a:solidFill>
                  <a:srgbClr val="FF0000"/>
                </a:solidFill>
                <a:sym typeface="+mn-ea"/>
              </a:rPr>
              <a:t>是整个道路网络中最短的路段，</a:t>
            </a:r>
            <a:r>
              <a:rPr lang="en-US" altLang="zh-CN" dirty="0">
                <a:solidFill>
                  <a:srgbClr val="FF0000"/>
                </a:solidFill>
                <a:sym typeface="+mn-ea"/>
              </a:rPr>
              <a:t>Si</a:t>
            </a:r>
            <a:r>
              <a:rPr lang="zh-CN" altLang="en-US" dirty="0">
                <a:solidFill>
                  <a:srgbClr val="FF0000"/>
                </a:solidFill>
                <a:sym typeface="+mn-ea"/>
              </a:rPr>
              <a:t>是指</a:t>
            </a:r>
            <a:r>
              <a:rPr lang="en-US" altLang="zh-CN" dirty="0">
                <a:solidFill>
                  <a:srgbClr val="FF0000"/>
                </a:solidFill>
                <a:sym typeface="+mn-ea"/>
              </a:rPr>
              <a:t>E'</a:t>
            </a:r>
            <a:r>
              <a:rPr lang="zh-CN" altLang="en-US" dirty="0">
                <a:solidFill>
                  <a:srgbClr val="FF0000"/>
                </a:solidFill>
                <a:sym typeface="+mn-ea"/>
              </a:rPr>
              <a:t>中与轨迹</a:t>
            </a:r>
            <a:r>
              <a:rPr lang="en-US" altLang="zh-CN" dirty="0">
                <a:solidFill>
                  <a:srgbClr val="FF0000"/>
                </a:solidFill>
                <a:sym typeface="+mn-ea"/>
              </a:rPr>
              <a:t>tri</a:t>
            </a:r>
            <a:r>
              <a:rPr lang="zh-CN" altLang="en-US" dirty="0">
                <a:solidFill>
                  <a:srgbClr val="FF0000"/>
                </a:solidFill>
                <a:sym typeface="+mn-ea"/>
              </a:rPr>
              <a:t>重合的连续路段集合，</a:t>
            </a:r>
            <a:r>
              <a:rPr lang="en-US" altLang="zh-CN" dirty="0" err="1">
                <a:solidFill>
                  <a:srgbClr val="FF0000"/>
                </a:solidFill>
                <a:sym typeface="+mn-ea"/>
              </a:rPr>
              <a:t>sj.l</a:t>
            </a:r>
            <a:r>
              <a:rPr lang="zh-CN" altLang="en-US" dirty="0">
                <a:solidFill>
                  <a:srgbClr val="FF0000"/>
                </a:solidFill>
                <a:sym typeface="+mn-ea"/>
              </a:rPr>
              <a:t>是</a:t>
            </a:r>
            <a:r>
              <a:rPr lang="en-US" altLang="zh-CN" dirty="0">
                <a:solidFill>
                  <a:srgbClr val="FF0000"/>
                </a:solidFill>
                <a:sym typeface="+mn-ea"/>
              </a:rPr>
              <a:t>Si</a:t>
            </a:r>
            <a:r>
              <a:rPr lang="zh-CN" altLang="en-US" dirty="0">
                <a:solidFill>
                  <a:srgbClr val="FF0000"/>
                </a:solidFill>
                <a:sym typeface="+mn-ea"/>
              </a:rPr>
              <a:t>中的一个连续路段，一定注意连续</a:t>
            </a:r>
          </a:p>
          <a:p>
            <a:r>
              <a:rPr lang="en-US" altLang="zh-CN" dirty="0" smtClean="0">
                <a:solidFill>
                  <a:srgbClr val="FF0000"/>
                </a:solidFill>
                <a:sym typeface="+mn-ea"/>
              </a:rPr>
              <a:t>α</a:t>
            </a:r>
            <a:r>
              <a:rPr lang="zh-CN" altLang="en-US" dirty="0" smtClean="0">
                <a:solidFill>
                  <a:srgbClr val="FF0000"/>
                </a:solidFill>
                <a:sym typeface="+mn-ea"/>
              </a:rPr>
              <a:t>越</a:t>
            </a:r>
            <a:r>
              <a:rPr lang="zh-CN" altLang="en-US" dirty="0">
                <a:solidFill>
                  <a:srgbClr val="FF0000"/>
                </a:solidFill>
                <a:sym typeface="+mn-ea"/>
              </a:rPr>
              <a:t>大 越关注路段的连续性</a:t>
            </a:r>
          </a:p>
          <a:p>
            <a:r>
              <a:rPr lang="zh-CN" altLang="en-US" dirty="0">
                <a:solidFill>
                  <a:srgbClr val="FF0000"/>
                </a:solidFill>
                <a:sym typeface="+mn-ea"/>
              </a:rPr>
              <a:t>给定一个轨迹数据集</a:t>
            </a:r>
            <a:r>
              <a:rPr lang="en-US" altLang="zh-CN" dirty="0" err="1">
                <a:solidFill>
                  <a:srgbClr val="FF0000"/>
                </a:solidFill>
                <a:sym typeface="+mn-ea"/>
              </a:rPr>
              <a:t>Tr</a:t>
            </a:r>
            <a:r>
              <a:rPr dirty="0" err="1">
                <a:solidFill>
                  <a:srgbClr val="FF0000"/>
                </a:solidFill>
                <a:sym typeface="+mn-ea"/>
              </a:rPr>
              <a:t>，一个道路图</a:t>
            </a:r>
            <a:r>
              <a:rPr lang="en-US" altLang="zh-CN" dirty="0" err="1">
                <a:solidFill>
                  <a:srgbClr val="FF0000"/>
                </a:solidFill>
                <a:sym typeface="+mn-ea"/>
              </a:rPr>
              <a:t>G</a:t>
            </a:r>
            <a:r>
              <a:rPr lang="en-US" altLang="zh-CN" dirty="0">
                <a:solidFill>
                  <a:srgbClr val="FF0000"/>
                </a:solidFill>
                <a:sym typeface="+mn-ea"/>
              </a:rPr>
              <a:t>=(V,E)</a:t>
            </a:r>
            <a:r>
              <a:rPr dirty="0">
                <a:solidFill>
                  <a:srgbClr val="FF0000"/>
                </a:solidFill>
                <a:sym typeface="+mn-ea"/>
              </a:rPr>
              <a:t>，</a:t>
            </a:r>
            <a:r>
              <a:rPr dirty="0" err="1">
                <a:solidFill>
                  <a:srgbClr val="FF0000"/>
                </a:solidFill>
                <a:sym typeface="+mn-ea"/>
              </a:rPr>
              <a:t>最大联通子图数量</a:t>
            </a:r>
            <a:r>
              <a:rPr lang="en-US" altLang="zh-CN" dirty="0" err="1">
                <a:solidFill>
                  <a:srgbClr val="FF0000"/>
                </a:solidFill>
                <a:sym typeface="+mn-ea"/>
              </a:rPr>
              <a:t>k</a:t>
            </a:r>
            <a:r>
              <a:rPr dirty="0" err="1">
                <a:solidFill>
                  <a:srgbClr val="FF0000"/>
                </a:solidFill>
                <a:sym typeface="+mn-ea"/>
              </a:rPr>
              <a:t>，总预算约束</a:t>
            </a:r>
            <a:r>
              <a:rPr lang="en-US" altLang="zh-CN" dirty="0" err="1">
                <a:solidFill>
                  <a:srgbClr val="FF0000"/>
                </a:solidFill>
                <a:sym typeface="+mn-ea"/>
              </a:rPr>
              <a:t>B</a:t>
            </a:r>
            <a:r>
              <a:rPr dirty="0" err="1">
                <a:solidFill>
                  <a:srgbClr val="FF0000"/>
                </a:solidFill>
                <a:sym typeface="+mn-ea"/>
              </a:rPr>
              <a:t>，一个</a:t>
            </a:r>
            <a:r>
              <a:rPr dirty="0">
                <a:solidFill>
                  <a:srgbClr val="FF0000"/>
                </a:solidFill>
                <a:latin typeface="Arial" panose="020B0604020202020204" pitchFamily="34" charset="0"/>
                <a:cs typeface="Arial" panose="020B0604020202020204" pitchFamily="34" charset="0"/>
                <a:sym typeface="+mn-ea"/>
              </a:rPr>
              <a:t>α参数</a:t>
            </a:r>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我们还需要设计一个算法来达到我们的目的，算法的灵感从哪来呢，通过分析轨迹数据，有这样两个发现</a:t>
            </a:r>
            <a:endParaRPr lang="en-US" altLang="zh-CN" dirty="0" smtClean="0"/>
          </a:p>
          <a:p>
            <a:r>
              <a:rPr lang="zh-CN" altLang="en-US" dirty="0" smtClean="0"/>
              <a:t>第一，就是在比较重要的地点，比如说终点站，或者说大型的商场附近，自行车轨迹非常多，也就是自行车使用量很高，这也很好理解，一般来说对于在终点站下车的人们来说，用自行车来解决最后的路程是很好地选择，在一个就是为了分流人群，大型的商场和地铁站一般有一定的距离，所以从住宅区或者说公交站地铁站到这种大型商场，很多人也会选择自行车</a:t>
            </a:r>
            <a:endParaRPr lang="en-US" altLang="zh-CN" dirty="0" smtClean="0"/>
          </a:p>
          <a:p>
            <a:r>
              <a:rPr lang="zh-CN" altLang="en-US" dirty="0" smtClean="0"/>
              <a:t>第二，从轨迹分布最多的道路的角度来看，轨迹是从这条道路向其他道路延伸的，因为自行车用户即骑即停，起点终点不一样，就形成了这样的星型的分布模式</a:t>
            </a:r>
            <a:endParaRPr lang="en-US" altLang="zh-CN" dirty="0" smtClean="0"/>
          </a:p>
          <a:p>
            <a:r>
              <a:rPr lang="zh-CN" altLang="en-US" dirty="0" smtClean="0"/>
              <a:t>有了这两个发现，结合我们的目标是找到</a:t>
            </a:r>
            <a:r>
              <a:rPr lang="en-US" altLang="zh-CN" dirty="0" smtClean="0"/>
              <a:t>k</a:t>
            </a:r>
            <a:r>
              <a:rPr lang="zh-CN" altLang="en-US" dirty="0" smtClean="0"/>
              <a:t>个符合标准的连通子图这个目标，我们结合热力图显示的轨迹聚集情况，考虑到预算、施工、实用性的约束，可以想到这样一个方法雏形，首先热度最高的几条道路一定要包含最终的结果中，然后根据三个约束，不断地从已选定的路段向外扩展道路分支，也就是网络扩增的方法，这样慢慢地得到最终的结果，而且我们可以通过每一步的最优来得到最终结果的最优，这样直接用贪心算法就可以实现</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38</a:t>
            </a:fld>
            <a:endParaRPr lang="zh-CN" altLang="en-US"/>
          </a:p>
        </p:txBody>
      </p:sp>
    </p:spTree>
    <p:extLst>
      <p:ext uri="{BB962C8B-B14F-4D97-AF65-F5344CB8AC3E}">
        <p14:creationId xmlns:p14="http://schemas.microsoft.com/office/powerpoint/2010/main" val="157395306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我们看 </a:t>
            </a:r>
            <a:r>
              <a:rPr lang="en-US" altLang="zh-CN" dirty="0" smtClean="0"/>
              <a:t>Line 6</a:t>
            </a:r>
            <a:r>
              <a:rPr lang="zh-CN" altLang="en-US" dirty="0" smtClean="0"/>
              <a:t>：在每一轮迭代中，都从候选集合</a:t>
            </a:r>
            <a:r>
              <a:rPr lang="en-US" altLang="zh-CN" dirty="0" smtClean="0"/>
              <a:t>C</a:t>
            </a:r>
            <a:r>
              <a:rPr lang="zh-CN" altLang="en-US" dirty="0" smtClean="0"/>
              <a:t>中选择路段</a:t>
            </a:r>
            <a:r>
              <a:rPr lang="en-US" altLang="zh-CN" dirty="0" err="1" smtClean="0"/>
              <a:t>ei</a:t>
            </a:r>
            <a:r>
              <a:rPr lang="zh-CN" altLang="en-US" dirty="0" smtClean="0"/>
              <a:t>来来评估，首先该路段的改造费用要低于剩余的预算，然后看</a:t>
            </a:r>
            <a:r>
              <a:rPr lang="en-US" altLang="zh-CN" dirty="0" smtClean="0"/>
              <a:t>Line 8</a:t>
            </a:r>
            <a:r>
              <a:rPr lang="zh-CN" altLang="en-US" dirty="0" smtClean="0"/>
              <a:t>，算法会根据路段的</a:t>
            </a:r>
            <a:r>
              <a:rPr lang="en-US" altLang="zh-CN" dirty="0" smtClean="0"/>
              <a:t>id</a:t>
            </a:r>
            <a:r>
              <a:rPr lang="zh-CN" altLang="en-US" dirty="0" smtClean="0"/>
              <a:t>来检索所有覆盖在该路段的轨迹，全部检索完成之后就根据之前的公式得到这个路段的评分，得到路段的评分只是一个标准，还有一个标准就是这段路的花费是多少，再接着我们看</a:t>
            </a:r>
            <a:r>
              <a:rPr lang="en-US" altLang="zh-CN" dirty="0" smtClean="0"/>
              <a:t>Line 9</a:t>
            </a:r>
            <a:r>
              <a:rPr lang="zh-CN" altLang="en-US" dirty="0" smtClean="0"/>
              <a:t>这里是计算每单位花费的所能得到的分数，最终是为了得到最大的利益</a:t>
            </a:r>
            <a:endParaRPr lang="en-US" altLang="zh-CN" dirty="0" smtClean="0"/>
          </a:p>
          <a:p>
            <a:r>
              <a:rPr lang="zh-CN" altLang="en-US" dirty="0" smtClean="0"/>
              <a:t>最后将一轮迭代选择出的最优结果放入最终结果中，并且更新当前的状态，进行下一轮次的迭代</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39</a:t>
            </a:fld>
            <a:endParaRPr lang="zh-CN" altLang="en-US"/>
          </a:p>
        </p:txBody>
      </p:sp>
    </p:spTree>
    <p:extLst>
      <p:ext uri="{BB962C8B-B14F-4D97-AF65-F5344CB8AC3E}">
        <p14:creationId xmlns:p14="http://schemas.microsoft.com/office/powerpoint/2010/main" val="5979734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首先现在选择了</a:t>
            </a:r>
            <a:r>
              <a:rPr lang="en-US" altLang="zh-CN" dirty="0" smtClean="0"/>
              <a:t>e3</a:t>
            </a:r>
            <a:r>
              <a:rPr lang="zh-CN" altLang="en-US" dirty="0" smtClean="0"/>
              <a:t>，</a:t>
            </a:r>
            <a:r>
              <a:rPr lang="en-US" altLang="zh-CN" dirty="0" smtClean="0"/>
              <a:t>e9</a:t>
            </a:r>
            <a:r>
              <a:rPr lang="zh-CN" altLang="en-US" dirty="0" smtClean="0"/>
              <a:t>两段路作为子图的起始状态，然后我们通过公式计算出来了与</a:t>
            </a:r>
            <a:r>
              <a:rPr lang="en-US" altLang="zh-CN" dirty="0" smtClean="0"/>
              <a:t>e3</a:t>
            </a:r>
            <a:r>
              <a:rPr lang="zh-CN" altLang="en-US" dirty="0" smtClean="0"/>
              <a:t>，</a:t>
            </a:r>
            <a:r>
              <a:rPr lang="en-US" altLang="zh-CN" dirty="0" smtClean="0"/>
              <a:t>e9</a:t>
            </a:r>
            <a:r>
              <a:rPr lang="zh-CN" altLang="en-US" dirty="0" smtClean="0"/>
              <a:t>相连的，分支路段的得分</a:t>
            </a:r>
            <a:r>
              <a:rPr lang="en-US" altLang="zh-CN" dirty="0" smtClean="0"/>
              <a:t>g</a:t>
            </a:r>
            <a:r>
              <a:rPr lang="zh-CN" altLang="en-US" dirty="0" smtClean="0"/>
              <a:t>和花费，通过比较我们看到</a:t>
            </a:r>
            <a:r>
              <a:rPr lang="en-US" altLang="zh-CN" dirty="0" smtClean="0"/>
              <a:t>e8</a:t>
            </a:r>
            <a:r>
              <a:rPr lang="zh-CN" altLang="en-US" dirty="0" smtClean="0"/>
              <a:t>是这一轮次的最优路段，最后插入到最终结果中，同时还要把</a:t>
            </a:r>
            <a:r>
              <a:rPr lang="en-US" altLang="zh-CN" dirty="0" smtClean="0"/>
              <a:t>e12</a:t>
            </a:r>
            <a:r>
              <a:rPr lang="zh-CN" altLang="en-US" dirty="0" smtClean="0"/>
              <a:t>，</a:t>
            </a:r>
            <a:r>
              <a:rPr lang="en-US" altLang="zh-CN" dirty="0" smtClean="0"/>
              <a:t>e13</a:t>
            </a:r>
            <a:r>
              <a:rPr lang="zh-CN" altLang="en-US" dirty="0" smtClean="0"/>
              <a:t>扩增到候选集合中</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40</a:t>
            </a:fld>
            <a:endParaRPr lang="zh-CN" altLang="en-US"/>
          </a:p>
        </p:txBody>
      </p:sp>
    </p:spTree>
    <p:extLst>
      <p:ext uri="{BB962C8B-B14F-4D97-AF65-F5344CB8AC3E}">
        <p14:creationId xmlns:p14="http://schemas.microsoft.com/office/powerpoint/2010/main" val="25861757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这种方法保证了不会遗漏掉最应该修建自行车道的路段，但是也存在问题，那就是热度最高的几条路段经过扩增会连接成了一个子图，这样我们之前说的覆盖更多的用户，也就是最好是</a:t>
            </a:r>
            <a:r>
              <a:rPr lang="en-US" altLang="zh-CN" dirty="0" smtClean="0"/>
              <a:t>k</a:t>
            </a:r>
            <a:r>
              <a:rPr lang="zh-CN" altLang="en-US" dirty="0" smtClean="0"/>
              <a:t>个连通子图的条件就没有满足，在这几条路段连接成一个子图之后，而且就算预算足够大，其他的可能成为子图起点的路段也会被遗漏掉</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41</a:t>
            </a:fld>
            <a:endParaRPr lang="zh-CN" altLang="en-US"/>
          </a:p>
        </p:txBody>
      </p:sp>
    </p:spTree>
    <p:extLst>
      <p:ext uri="{BB962C8B-B14F-4D97-AF65-F5344CB8AC3E}">
        <p14:creationId xmlns:p14="http://schemas.microsoft.com/office/powerpoint/2010/main" val="554579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了在初始化阶段更好地覆盖更多的潜在的子图起点位置，文章还提出了这样一种方法来选择扩增网络的起始路段，从共享单车的轨迹热力图我们可以看到，在上海虹桥机场旁边，有几条热度较高的路段是相互连接的，而且相比于周边蓝色的没太有轨迹覆盖的区域，在空间上有个聚类</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42</a:t>
            </a:fld>
            <a:endParaRPr lang="zh-CN" altLang="en-US"/>
          </a:p>
        </p:txBody>
      </p:sp>
    </p:spTree>
    <p:extLst>
      <p:ext uri="{BB962C8B-B14F-4D97-AF65-F5344CB8AC3E}">
        <p14:creationId xmlns:p14="http://schemas.microsoft.com/office/powerpoint/2010/main" val="28127410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纵坐标都是最终结果的得分评估分数</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45</a:t>
            </a:fld>
            <a:endParaRPr lang="zh-CN" altLang="en-US"/>
          </a:p>
        </p:txBody>
      </p:sp>
    </p:spTree>
    <p:extLst>
      <p:ext uri="{BB962C8B-B14F-4D97-AF65-F5344CB8AC3E}">
        <p14:creationId xmlns:p14="http://schemas.microsoft.com/office/powerpoint/2010/main" val="20021147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纵坐标都是最终结果的得分评估分数</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46</a:t>
            </a:fld>
            <a:endParaRPr lang="zh-CN" altLang="en-US"/>
          </a:p>
        </p:txBody>
      </p:sp>
    </p:spTree>
    <p:extLst>
      <p:ext uri="{BB962C8B-B14F-4D97-AF65-F5344CB8AC3E}">
        <p14:creationId xmlns:p14="http://schemas.microsoft.com/office/powerpoint/2010/main" val="15962549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之前王帅老师给我们最报告的时候反复强调过做研究大数据的问题最重要的就是</a:t>
            </a:r>
            <a:r>
              <a:rPr lang="en-US" altLang="zh-CN" dirty="0" smtClean="0"/>
              <a:t>idea</a:t>
            </a:r>
            <a:r>
              <a:rPr lang="zh-CN" altLang="en-US" dirty="0" smtClean="0"/>
              <a:t>，我们手头上有的数据能够跟什么样的现实问题联系起来，这是最重要的</a:t>
            </a:r>
            <a:endParaRPr lang="en-US" altLang="zh-CN" dirty="0" smtClean="0"/>
          </a:p>
          <a:p>
            <a:endParaRPr lang="en-US" altLang="zh-CN" dirty="0" smtClean="0"/>
          </a:p>
          <a:p>
            <a:r>
              <a:rPr lang="zh-CN" altLang="en-US" dirty="0" smtClean="0"/>
              <a:t>其次我们可以看到解决问题的办法写出来代码的话也就二三百行，但是跑起来整个应用的基础还是离不开预处理模块的设计，所以我觉得这一部分相当于基础，而且有许多已有的工作，就需要我们多了解，选择比较新，比较方便的开源工具或者说论文的源代码，来为我们自己的研究提供帮助</a:t>
            </a:r>
            <a:endParaRPr lang="en-US" altLang="zh-CN" dirty="0" smtClean="0"/>
          </a:p>
          <a:p>
            <a:endParaRPr lang="en-US" altLang="zh-CN" dirty="0" smtClean="0"/>
          </a:p>
          <a:p>
            <a:r>
              <a:rPr lang="zh-CN" altLang="en-US" dirty="0" smtClean="0"/>
              <a:t>从我自己研究的角度，我的想法就是把从当前的比较好的与轨迹数据应用相关的文章梳理出来一条线，包括大家都会关注的几个点是什么，都会与什么样的现实问题结合，然后再关注一下他们没有关注到的点有没有可以继续扩展的工作可以做</a:t>
            </a:r>
            <a:endParaRPr lang="zh-CN" altLang="en-US" dirty="0"/>
          </a:p>
        </p:txBody>
      </p:sp>
      <p:sp>
        <p:nvSpPr>
          <p:cNvPr id="4" name="灯片编号占位符 3"/>
          <p:cNvSpPr>
            <a:spLocks noGrp="1"/>
          </p:cNvSpPr>
          <p:nvPr>
            <p:ph type="sldNum" sz="quarter" idx="10"/>
          </p:nvPr>
        </p:nvSpPr>
        <p:spPr/>
        <p:txBody>
          <a:bodyPr/>
          <a:lstStyle/>
          <a:p>
            <a:fld id="{5849F42C-2DAE-424C-A4B8-3140182C3E9F}" type="slidenum">
              <a:rPr lang="zh-CN" altLang="en-US" smtClean="0"/>
              <a:t>47</a:t>
            </a:fld>
            <a:endParaRPr lang="zh-CN" altLang="en-US"/>
          </a:p>
        </p:txBody>
      </p:sp>
    </p:spTree>
    <p:extLst>
      <p:ext uri="{BB962C8B-B14F-4D97-AF65-F5344CB8AC3E}">
        <p14:creationId xmlns:p14="http://schemas.microsoft.com/office/powerpoint/2010/main" val="2910962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smtClean="0"/>
              <a:t>地图匹配同样是比较重要的问题，尤其是在智能终端的可视化方面，由于不同设备或者服务提供方进行坐标记录的时候的原点，精准度设置的不同，就有可能造成轨迹点无法准确映射到道路上的情况</a:t>
            </a:r>
            <a:endParaRPr lang="zh-CN" altLang="en-US" dirty="0"/>
          </a:p>
        </p:txBody>
      </p:sp>
    </p:spTree>
    <p:extLst>
      <p:ext uri="{BB962C8B-B14F-4D97-AF65-F5344CB8AC3E}">
        <p14:creationId xmlns:p14="http://schemas.microsoft.com/office/powerpoint/2010/main" val="229470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a:t>首先政府的预算是有限制的不可能城市中的每条路都修建自行车道</a:t>
            </a:r>
          </a:p>
          <a:p>
            <a:r>
              <a:rPr lang="zh-CN" altLang="en-US"/>
              <a:t>其次，为了方便管理，政府派遣的施工队数量也需要有限制，不能相离太远，还有一方面的考量就是，我们出行一般不会只顺着一条路走，那么在选择修建自行车道的时候也要考虑路与路之间自行车道的延续性</a:t>
            </a:r>
          </a:p>
          <a:p>
            <a:r>
              <a:rPr lang="zh-CN" altLang="en-US"/>
              <a:t>最后一个实用性，就是说我们选择修建的自行车道一方面要能够促使人们多去使用自行车，还有就是要尽可能的覆盖更多的道路</a:t>
            </a:r>
          </a:p>
        </p:txBody>
      </p:sp>
    </p:spTree>
    <p:extLst>
      <p:ext uri="{BB962C8B-B14F-4D97-AF65-F5344CB8AC3E}">
        <p14:creationId xmlns:p14="http://schemas.microsoft.com/office/powerpoint/2010/main" val="22298383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smtClean="0">
                <a:sym typeface="+mn-ea"/>
              </a:rPr>
              <a:t>首先对比有无违章停车的道路，我们可以看到违章停车现象会对正常行驶的车辆轨迹产生影响</a:t>
            </a:r>
            <a:endParaRPr lang="en-US" altLang="zh-CN" dirty="0" smtClean="0">
              <a:sym typeface="+mn-ea"/>
            </a:endParaRPr>
          </a:p>
          <a:p>
            <a:r>
              <a:rPr lang="zh-CN" altLang="en-US" dirty="0" smtClean="0">
                <a:sym typeface="+mn-ea"/>
              </a:rPr>
              <a:t>然后文章做了模拟实验，就是在路边框出一块假想的违章停车区域，分别对有无违章停车两种情况进行轨迹统计，验证了猜想</a:t>
            </a:r>
            <a:endParaRPr lang="en-US" altLang="zh-CN" dirty="0" smtClean="0">
              <a:sym typeface="+mn-ea"/>
            </a:endParaRPr>
          </a:p>
          <a:p>
            <a:r>
              <a:rPr lang="zh-CN" altLang="en-US" dirty="0" smtClean="0">
                <a:sym typeface="+mn-ea"/>
              </a:rPr>
              <a:t>最后由于违章停车大多停在路边，对非机动车的影响最大，结合摩拜单车在北京市的覆盖范围的真是情况，文章决定尝试从共享单车的轨迹数据集中进行违章停车现象的挖掘</a:t>
            </a:r>
            <a:endParaRPr lang="zh-CN" dirty="0">
              <a:sym typeface="+mn-ea"/>
            </a:endParaRPr>
          </a:p>
        </p:txBody>
      </p:sp>
    </p:spTree>
    <p:extLst>
      <p:ext uri="{BB962C8B-B14F-4D97-AF65-F5344CB8AC3E}">
        <p14:creationId xmlns:p14="http://schemas.microsoft.com/office/powerpoint/2010/main" val="32168142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a:sym typeface="+mn-ea"/>
              </a:rPr>
              <a:t>相比必须从车站取车，去车站停车的有站式的共享单车，能够更加贴切的记录自行车的出行的轨迹</a:t>
            </a:r>
          </a:p>
          <a:p>
            <a:r>
              <a:rPr lang="en-US" altLang="zh-CN">
                <a:sym typeface="+mn-ea"/>
              </a:rPr>
              <a:t>Mobike</a:t>
            </a:r>
            <a:r>
              <a:rPr>
                <a:sym typeface="+mn-ea"/>
              </a:rPr>
              <a:t>自行车车锁上的</a:t>
            </a:r>
            <a:r>
              <a:rPr lang="en-US" altLang="zh-CN">
                <a:sym typeface="+mn-ea"/>
              </a:rPr>
              <a:t>3G</a:t>
            </a:r>
            <a:r>
              <a:rPr>
                <a:sym typeface="+mn-ea"/>
              </a:rPr>
              <a:t>通信模块和内嵌的</a:t>
            </a:r>
            <a:r>
              <a:rPr lang="en-US" altLang="zh-CN">
                <a:sym typeface="+mn-ea"/>
              </a:rPr>
              <a:t>GPS</a:t>
            </a:r>
            <a:r>
              <a:rPr>
                <a:sym typeface="+mn-ea"/>
              </a:rPr>
              <a:t>模型能够</a:t>
            </a:r>
            <a:r>
              <a:rPr lang="zh-CN">
                <a:sym typeface="+mn-ea"/>
              </a:rPr>
              <a:t>让用户方便的用手机找到单车，并且通过用户的手机记录轨迹信息</a:t>
            </a:r>
          </a:p>
        </p:txBody>
      </p:sp>
    </p:spTree>
    <p:extLst>
      <p:ext uri="{BB962C8B-B14F-4D97-AF65-F5344CB8AC3E}">
        <p14:creationId xmlns:p14="http://schemas.microsoft.com/office/powerpoint/2010/main" val="32408866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a:sym typeface="+mn-ea"/>
              </a:rPr>
              <a:t>相比必须从车站取车，去车站停车的有站式的共享单车，能够更加贴切的记录自行车的出行的轨迹</a:t>
            </a:r>
          </a:p>
          <a:p>
            <a:r>
              <a:rPr lang="en-US" altLang="zh-CN">
                <a:sym typeface="+mn-ea"/>
              </a:rPr>
              <a:t>Mobike</a:t>
            </a:r>
            <a:r>
              <a:rPr>
                <a:sym typeface="+mn-ea"/>
              </a:rPr>
              <a:t>自行车车锁上的</a:t>
            </a:r>
            <a:r>
              <a:rPr lang="en-US" altLang="zh-CN">
                <a:sym typeface="+mn-ea"/>
              </a:rPr>
              <a:t>3G</a:t>
            </a:r>
            <a:r>
              <a:rPr>
                <a:sym typeface="+mn-ea"/>
              </a:rPr>
              <a:t>通信模块和内嵌的</a:t>
            </a:r>
            <a:r>
              <a:rPr lang="en-US" altLang="zh-CN">
                <a:sym typeface="+mn-ea"/>
              </a:rPr>
              <a:t>GPS</a:t>
            </a:r>
            <a:r>
              <a:rPr>
                <a:sym typeface="+mn-ea"/>
              </a:rPr>
              <a:t>模型能够</a:t>
            </a:r>
            <a:r>
              <a:rPr lang="zh-CN">
                <a:sym typeface="+mn-ea"/>
              </a:rPr>
              <a:t>让用户方便的用手机找到单车，并且通过用户的手机记录轨迹信息</a:t>
            </a:r>
          </a:p>
        </p:txBody>
      </p:sp>
    </p:spTree>
    <p:extLst>
      <p:ext uri="{BB962C8B-B14F-4D97-AF65-F5344CB8AC3E}">
        <p14:creationId xmlns:p14="http://schemas.microsoft.com/office/powerpoint/2010/main" val="15773813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1371600" y="1143000"/>
            <a:ext cx="4114800" cy="3086100"/>
          </a:xfrm>
        </p:spPr>
      </p:sp>
      <p:sp>
        <p:nvSpPr>
          <p:cNvPr id="3" name="文本占位符 2"/>
          <p:cNvSpPr>
            <a:spLocks noGrp="1"/>
          </p:cNvSpPr>
          <p:nvPr>
            <p:ph type="body" idx="3"/>
          </p:nvPr>
        </p:nvSpPr>
        <p:spPr/>
        <p:txBody>
          <a:bodyPr/>
          <a:lstStyle/>
          <a:p>
            <a:r>
              <a:rPr lang="zh-CN" altLang="en-US" dirty="0">
                <a:sym typeface="+mn-ea"/>
              </a:rPr>
              <a:t>相比必须从车站取车，去车站停车的有站式的共享单车，能够更加贴切的记录自行车的出行的轨迹</a:t>
            </a:r>
          </a:p>
          <a:p>
            <a:r>
              <a:rPr lang="en-US" altLang="zh-CN" dirty="0">
                <a:sym typeface="+mn-ea"/>
              </a:rPr>
              <a:t>Mobike</a:t>
            </a:r>
            <a:r>
              <a:rPr dirty="0">
                <a:sym typeface="+mn-ea"/>
              </a:rPr>
              <a:t>自行车车锁上的</a:t>
            </a:r>
            <a:r>
              <a:rPr lang="en-US" altLang="zh-CN" dirty="0">
                <a:sym typeface="+mn-ea"/>
              </a:rPr>
              <a:t>3G</a:t>
            </a:r>
            <a:r>
              <a:rPr dirty="0">
                <a:sym typeface="+mn-ea"/>
              </a:rPr>
              <a:t>通信模块和内嵌的</a:t>
            </a:r>
            <a:r>
              <a:rPr lang="en-US" altLang="zh-CN" dirty="0">
                <a:sym typeface="+mn-ea"/>
              </a:rPr>
              <a:t>GPS</a:t>
            </a:r>
            <a:r>
              <a:rPr dirty="0">
                <a:sym typeface="+mn-ea"/>
              </a:rPr>
              <a:t>模型能够</a:t>
            </a:r>
            <a:r>
              <a:rPr lang="zh-CN" dirty="0">
                <a:sym typeface="+mn-ea"/>
              </a:rPr>
              <a:t>让用户方便的用手机找到单车，并且通过用户的手机记录轨迹信息</a:t>
            </a:r>
          </a:p>
        </p:txBody>
      </p:sp>
    </p:spTree>
    <p:extLst>
      <p:ext uri="{BB962C8B-B14F-4D97-AF65-F5344CB8AC3E}">
        <p14:creationId xmlns:p14="http://schemas.microsoft.com/office/powerpoint/2010/main" val="33162122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slideMaster" Target="../slideMasters/slideMaster1.xml"/><Relationship Id="rId4" Type="http://schemas.openxmlformats.org/officeDocument/2006/relationships/tags" Target="../tags/tag10.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5" Type="http://schemas.openxmlformats.org/officeDocument/2006/relationships/slideMaster" Target="../slideMasters/slideMaster1.xml"/><Relationship Id="rId4" Type="http://schemas.openxmlformats.org/officeDocument/2006/relationships/tags" Target="../tags/tag1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31932142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5" name="Footer Placeholder 4"/>
          <p:cNvSpPr>
            <a:spLocks noGrp="1"/>
          </p:cNvSpPr>
          <p:nvPr>
            <p:ph type="ftr" sz="quarter" idx="11"/>
          </p:nvPr>
        </p:nvSpPr>
        <p:spPr/>
        <p:txBody>
          <a:bodyPr/>
          <a:lstStyle/>
          <a:p>
            <a:endParaRPr lang="zh-CN" altLang="en-US" dirty="0"/>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916730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3728929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502447" y="1296000"/>
            <a:ext cx="3962432" cy="5040000"/>
          </a:xfrm>
        </p:spPr>
        <p:txBody>
          <a:bodyPr vert="horz" lIns="101600" tIns="0" rIns="82550" bIns="0" rtlCol="0">
            <a:noAutofit/>
          </a:bodyPr>
          <a:lstStyle>
            <a:lvl1pPr marL="0" marR="0" lvl="0" indent="0" algn="l" defTabSz="685800" rtl="0" eaLnBrk="1" fontAlgn="auto" latinLnBrk="0" hangingPunct="1">
              <a:lnSpc>
                <a:spcPct val="130000"/>
              </a:lnSpc>
              <a:spcBef>
                <a:spcPts val="0"/>
              </a:spcBef>
              <a:spcAft>
                <a:spcPts val="750"/>
              </a:spcAft>
              <a:buFont typeface="Arial" panose="020B0604020202020204" pitchFamily="34" charset="0"/>
              <a:buNone/>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vl2pPr marL="514350" marR="0" lvl="1" indent="-171450" algn="l" defTabSz="685800" rtl="0" eaLnBrk="1" fontAlgn="auto" latinLnBrk="0" hangingPunct="1">
              <a:lnSpc>
                <a:spcPct val="130000"/>
              </a:lnSpc>
              <a:spcBef>
                <a:spcPts val="0"/>
              </a:spcBef>
              <a:spcAft>
                <a:spcPts val="750"/>
              </a:spcAft>
              <a:buFont typeface="Arial" panose="020B0604020202020204" pitchFamily="34" charset="0"/>
              <a:buChar char="•"/>
              <a:tabLst>
                <a:tab pos="1207294" algn="l"/>
              </a:tabLst>
              <a:defRPr kumimoji="0" lang="zh-CN" altLang="en-US" sz="1200" b="0" i="0" u="none" strike="noStrike" kern="1200" cap="none" spc="113" normalizeH="0" baseline="0" noProof="1" dirty="0">
                <a:solidFill>
                  <a:schemeClr val="tx1"/>
                </a:solidFill>
                <a:uFillTx/>
                <a:latin typeface="+mn-lt"/>
                <a:ea typeface="+mn-ea"/>
                <a:cs typeface="+mn-cs"/>
                <a:sym typeface="+mn-ea"/>
              </a:defRPr>
            </a:lvl2pPr>
            <a:lvl3pPr marL="857250" marR="0" lvl="2"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3pPr>
            <a:lvl4pPr marL="1200150" marR="0" lvl="3"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4pPr>
            <a:lvl5pPr marL="1543050" marR="0" lvl="4"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2"/>
            </p:custDataLst>
          </p:nvPr>
        </p:nvSpPr>
        <p:spPr>
          <a:xfrm>
            <a:off x="4679194" y="1296000"/>
            <a:ext cx="3962432" cy="5040000"/>
          </a:xfrm>
        </p:spPr>
        <p:txBody>
          <a:bodyPr vert="horz" lIns="101600" tIns="0" rIns="82550" bIns="0" rtlCol="0">
            <a:normAutofit/>
          </a:bodyPr>
          <a:lstStyle>
            <a:lvl1pPr marL="171450" marR="0" lvl="0" indent="-171450" algn="l" defTabSz="685800" rtl="0" eaLnBrk="1" fontAlgn="auto" latinLnBrk="0" hangingPunct="1">
              <a:lnSpc>
                <a:spcPct val="130000"/>
              </a:lnSpc>
              <a:spcBef>
                <a:spcPts val="0"/>
              </a:spcBef>
              <a:spcAft>
                <a:spcPts val="750"/>
              </a:spcAft>
              <a:buFont typeface="Arial" panose="020B0604020202020204" pitchFamily="34" charset="0"/>
              <a:buChar char="•"/>
              <a:defRPr kumimoji="0" lang="zh-CN" altLang="en-US" sz="1200" b="0" i="0" u="none" strike="noStrike" kern="1200" cap="none" spc="113"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2019/7/1</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2019/7/1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502448" y="952508"/>
            <a:ext cx="8139178"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2019/7/1</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502412" y="2588282"/>
            <a:ext cx="8139178" cy="899167"/>
          </a:xfrm>
        </p:spPr>
        <p:txBody>
          <a:bodyPr vert="horz" lIns="101600" tIns="38100" rIns="25400" bIns="38100" rtlCol="0" anchor="t" anchorCtr="0">
            <a:noAutofit/>
          </a:bodyPr>
          <a:lstStyle>
            <a:lvl1pPr marL="0" marR="0" algn="ctr" defTabSz="685800" rtl="0" eaLnBrk="1" fontAlgn="auto" latinLnBrk="0" hangingPunct="1">
              <a:lnSpc>
                <a:spcPct val="100000"/>
              </a:lnSpc>
              <a:buNone/>
              <a:defRPr kumimoji="0" lang="zh-CN" altLang="en-US" sz="4050" b="0" i="0" u="none" strike="noStrike" kern="1200" cap="none" spc="45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latin typeface="黑体" panose="02010609060101010101" pitchFamily="49" charset="-122"/>
                <a:ea typeface="黑体" panose="02010609060101010101" pitchFamily="49"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p:txBody>
          <a:bodyPr/>
          <a:lstStyle>
            <a:lvl1pPr>
              <a:defRPr>
                <a:solidFill>
                  <a:schemeClr val="tx1"/>
                </a:solidFill>
                <a:latin typeface="宋体" panose="02010600030101010101" pitchFamily="2" charset="-122"/>
                <a:ea typeface="宋体" panose="02010600030101010101" pitchFamily="2" charset="-122"/>
              </a:defRPr>
            </a:lvl1pPr>
            <a:lvl2pPr>
              <a:defRPr>
                <a:solidFill>
                  <a:schemeClr val="tx1"/>
                </a:solidFill>
                <a:latin typeface="宋体" panose="02010600030101010101" pitchFamily="2" charset="-122"/>
                <a:ea typeface="宋体" panose="02010600030101010101" pitchFamily="2" charset="-122"/>
              </a:defRPr>
            </a:lvl2pPr>
            <a:lvl3pPr>
              <a:defRPr>
                <a:solidFill>
                  <a:schemeClr val="tx1"/>
                </a:solidFill>
                <a:latin typeface="宋体" panose="02010600030101010101" pitchFamily="2" charset="-122"/>
                <a:ea typeface="宋体" panose="02010600030101010101" pitchFamily="2" charset="-122"/>
              </a:defRPr>
            </a:lvl3pPr>
            <a:lvl4pPr>
              <a:defRPr>
                <a:solidFill>
                  <a:schemeClr val="tx1"/>
                </a:solidFill>
                <a:latin typeface="宋体" panose="02010600030101010101" pitchFamily="2" charset="-122"/>
                <a:ea typeface="宋体" panose="02010600030101010101" pitchFamily="2" charset="-122"/>
              </a:defRPr>
            </a:lvl4pPr>
            <a:lvl5pPr>
              <a:defRPr>
                <a:solidFill>
                  <a:schemeClr val="tx1"/>
                </a:solidFill>
                <a:latin typeface="宋体" panose="02010600030101010101" pitchFamily="2" charset="-122"/>
                <a:ea typeface="宋体" panose="02010600030101010101" pitchFamily="2" charset="-122"/>
              </a:defRPr>
            </a:lvl5pPr>
          </a:lstStyle>
          <a:p>
            <a:pPr lvl="0"/>
            <a:r>
              <a:rPr lang="zh-CN" altLang="en-US" dirty="0" smtClean="0"/>
              <a:t>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en-US" dirty="0"/>
          </a:p>
        </p:txBody>
      </p:sp>
      <p:sp>
        <p:nvSpPr>
          <p:cNvPr id="4" name="Date Placeholder 3"/>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461435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5934019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2174187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1629806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5277863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9AE70B2-8BF9-45C0-BB95-33D1B9D3A854}" type="slidenum">
              <a:rPr lang="zh-CN" altLang="en-US" smtClean="0"/>
              <a:t>‹#›</a:t>
            </a:fld>
            <a:endParaRPr lang="zh-CN" altLang="en-US"/>
          </a:p>
        </p:txBody>
      </p:sp>
    </p:spTree>
    <p:extLst>
      <p:ext uri="{BB962C8B-B14F-4D97-AF65-F5344CB8AC3E}">
        <p14:creationId xmlns:p14="http://schemas.microsoft.com/office/powerpoint/2010/main" val="28355716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760FBDFE-C587-4B4C-A407-44438C67B59E}" type="datetimeFigureOut">
              <a:rPr lang="zh-CN" altLang="en-US" smtClean="0"/>
              <a:t>2019/7/1</a:t>
            </a:fld>
            <a:endParaRPr lang="zh-CN" altLang="en-US"/>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4183014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9EFD9D74-47D9-4702-A33C-335B63B48DBF}" type="datetimeFigureOut">
              <a:rPr lang="zh-CN" altLang="en-US" smtClean="0"/>
              <a:t>2019/7/1</a:t>
            </a:fld>
            <a:endParaRPr lang="zh-CN" altLang="en-US" dirty="0"/>
          </a:p>
        </p:txBody>
      </p:sp>
      <p:sp>
        <p:nvSpPr>
          <p:cNvPr id="6" name="Footer Placeholder 5"/>
          <p:cNvSpPr>
            <a:spLocks noGrp="1"/>
          </p:cNvSpPr>
          <p:nvPr>
            <p:ph type="ftr" sz="quarter" idx="11"/>
          </p:nvPr>
        </p:nvSpPr>
        <p:spPr/>
        <p:txBody>
          <a:bodyPr/>
          <a:lstStyle/>
          <a:p>
            <a:endParaRPr lang="zh-CN" altLang="en-US" dirty="0"/>
          </a:p>
        </p:txBody>
      </p:sp>
      <p:sp>
        <p:nvSpPr>
          <p:cNvPr id="7" name="Slide Number Placeholder 6"/>
          <p:cNvSpPr>
            <a:spLocks noGrp="1"/>
          </p:cNvSpPr>
          <p:nvPr>
            <p:ph type="sldNum" sz="quarter" idx="12"/>
          </p:nvPr>
        </p:nvSpPr>
        <p:spPr/>
        <p:txBody>
          <a:bodyPr/>
          <a:lstStyle/>
          <a:p>
            <a:fld id="{FABC47A4-756D-490B-A52F-7D9E2C9FC05F}" type="slidenum">
              <a:rPr lang="zh-CN" altLang="en-US" smtClean="0"/>
              <a:t>‹#›</a:t>
            </a:fld>
            <a:endParaRPr lang="zh-CN" altLang="en-US"/>
          </a:p>
        </p:txBody>
      </p:sp>
    </p:spTree>
    <p:extLst>
      <p:ext uri="{BB962C8B-B14F-4D97-AF65-F5344CB8AC3E}">
        <p14:creationId xmlns:p14="http://schemas.microsoft.com/office/powerpoint/2010/main" val="1292924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0FBDFE-C587-4B4C-A407-44438C67B59E}" type="datetimeFigureOut">
              <a:rPr lang="zh-CN" altLang="en-US" smtClean="0"/>
              <a:t>2019/7/1</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Tree>
    <p:extLst>
      <p:ext uri="{BB962C8B-B14F-4D97-AF65-F5344CB8AC3E}">
        <p14:creationId xmlns:p14="http://schemas.microsoft.com/office/powerpoint/2010/main" val="152844821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56"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notesSlide" Target="../notesSlides/notesSlide6.xml"/><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2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ags" Target="../tags/tag2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ags" Target="../tags/tag28.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29.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30.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tags" Target="../tags/tag3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3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3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4.xml"/><Relationship Id="rId7"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3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35.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3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40.xml"/><Relationship Id="rId5" Type="http://schemas.openxmlformats.org/officeDocument/2006/relationships/image" Target="../media/image13.png"/><Relationship Id="rId4" Type="http://schemas.openxmlformats.org/officeDocument/2006/relationships/image" Target="../media/image1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42.xml"/><Relationship Id="rId5" Type="http://schemas.openxmlformats.org/officeDocument/2006/relationships/image" Target="../media/image44.png"/><Relationship Id="rId4" Type="http://schemas.openxmlformats.org/officeDocument/2006/relationships/image" Target="../media/image43.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4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tags" Target="../tags/tag45.xml"/><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4.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hyperlink" Target="https://echartsjs.com/examples/editor.html?c=lines-bmap-effect" TargetMode="External"/><Relationship Id="rId5" Type="http://schemas.openxmlformats.org/officeDocument/2006/relationships/image" Target="../media/image3.png"/><Relationship Id="rId4" Type="http://schemas.openxmlformats.org/officeDocument/2006/relationships/hyperlink" Target="https://echartsjs.com/examples/editor.html?c=heatmap-bmap"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4.png"/><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23.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685800" y="2353455"/>
            <a:ext cx="7772400" cy="1156507"/>
          </a:xfrm>
        </p:spPr>
        <p:txBody>
          <a:bodyPr/>
          <a:lstStyle/>
          <a:p>
            <a:r>
              <a:rPr lang="zh-CN" altLang="en-US" b="1" dirty="0">
                <a:latin typeface="黑体" panose="02010609060101010101" pitchFamily="49" charset="-122"/>
                <a:ea typeface="黑体" panose="02010609060101010101" pitchFamily="49" charset="-122"/>
              </a:rPr>
              <a:t>轨迹数据处理应用</a:t>
            </a:r>
          </a:p>
        </p:txBody>
      </p:sp>
      <p:sp>
        <p:nvSpPr>
          <p:cNvPr id="3" name="副标题 2"/>
          <p:cNvSpPr>
            <a:spLocks noGrp="1"/>
          </p:cNvSpPr>
          <p:nvPr>
            <p:ph type="subTitle" idx="1"/>
            <p:custDataLst>
              <p:tags r:id="rId3"/>
            </p:custDataLst>
          </p:nvPr>
        </p:nvSpPr>
        <p:spPr>
          <a:xfrm>
            <a:off x="6469856" y="4849178"/>
            <a:ext cx="2216468" cy="846296"/>
          </a:xfrm>
        </p:spPr>
        <p:txBody>
          <a:bodyPr>
            <a:normAutofit lnSpcReduction="10000"/>
          </a:bodyPr>
          <a:lstStyle/>
          <a:p>
            <a:r>
              <a:rPr lang="zh-CN" altLang="en-US" dirty="0">
                <a:latin typeface="宋体" panose="02010600030101010101" pitchFamily="2" charset="-122"/>
                <a:ea typeface="宋体" panose="02010600030101010101" pitchFamily="2" charset="-122"/>
              </a:rPr>
              <a:t>安祺</a:t>
            </a:r>
          </a:p>
          <a:p>
            <a:r>
              <a:rPr lang="en-US" altLang="zh-CN" dirty="0">
                <a:latin typeface="宋体" panose="02010600030101010101" pitchFamily="2" charset="-122"/>
                <a:ea typeface="宋体" panose="02010600030101010101" pitchFamily="2" charset="-122"/>
              </a:rPr>
              <a:t>2019.5.9</a:t>
            </a:r>
            <a:endParaRPr lang="zh-CN" altLang="en-US" dirty="0">
              <a:latin typeface="宋体" panose="02010600030101010101" pitchFamily="2" charset="-122"/>
              <a:ea typeface="宋体" panose="02010600030101010101" pitchFamily="2" charset="-122"/>
            </a:endParaRP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想法产生</a:t>
            </a:r>
            <a:endParaRPr lang="zh-CN" altLang="en-US" dirty="0"/>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156" y="1545257"/>
            <a:ext cx="3418370" cy="1189974"/>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5561" y="2870820"/>
            <a:ext cx="3407965" cy="1199514"/>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5561" y="4298978"/>
            <a:ext cx="3681966" cy="2409120"/>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90691" y="1545257"/>
            <a:ext cx="3092502" cy="2389661"/>
          </a:xfrm>
          <a:prstGeom prst="rect">
            <a:avLst/>
          </a:prstGeom>
        </p:spPr>
      </p:pic>
      <p:pic>
        <p:nvPicPr>
          <p:cNvPr id="12" name="图片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808245" y="4127219"/>
            <a:ext cx="3578037" cy="2580879"/>
          </a:xfrm>
          <a:prstGeom prst="rect">
            <a:avLst/>
          </a:prstGeom>
        </p:spPr>
      </p:pic>
    </p:spTree>
    <p:custDataLst>
      <p:tags r:id="rId1"/>
    </p:custDataLst>
    <p:extLst>
      <p:ext uri="{BB962C8B-B14F-4D97-AF65-F5344CB8AC3E}">
        <p14:creationId xmlns:p14="http://schemas.microsoft.com/office/powerpoint/2010/main" val="1564537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数据依托</a:t>
            </a:r>
          </a:p>
        </p:txBody>
      </p:sp>
      <p:sp>
        <p:nvSpPr>
          <p:cNvPr id="3" name="内容占位符 2"/>
          <p:cNvSpPr>
            <a:spLocks noGrp="1"/>
          </p:cNvSpPr>
          <p:nvPr>
            <p:ph idx="1"/>
          </p:nvPr>
        </p:nvSpPr>
        <p:spPr>
          <a:xfrm>
            <a:off x="502443" y="1619413"/>
            <a:ext cx="8139113" cy="1326153"/>
          </a:xfrm>
        </p:spPr>
        <p:txBody>
          <a:bodyPr>
            <a:normAutofit/>
          </a:bodyPr>
          <a:lstStyle/>
          <a:p>
            <a:r>
              <a:rPr lang="en-US" altLang="zh-CN" sz="2000" dirty="0" err="1">
                <a:solidFill>
                  <a:schemeClr val="tx1"/>
                </a:solidFill>
                <a:latin typeface="Times New Roman" panose="02020603050405020304" pitchFamily="18" charset="0"/>
                <a:cs typeface="Times New Roman" panose="02020603050405020304" pitchFamily="18" charset="0"/>
              </a:rPr>
              <a:t>Mobike</a:t>
            </a:r>
            <a:r>
              <a:rPr lang="zh-CN" altLang="en-US" sz="2000" dirty="0">
                <a:solidFill>
                  <a:schemeClr val="tx1"/>
                </a:solidFill>
              </a:rPr>
              <a:t>的轨迹</a:t>
            </a:r>
            <a:r>
              <a:rPr lang="zh-CN" altLang="en-US" sz="2000" dirty="0" smtClean="0">
                <a:solidFill>
                  <a:schemeClr val="tx1"/>
                </a:solidFill>
              </a:rPr>
              <a:t>数据</a:t>
            </a:r>
            <a:endParaRPr lang="zh-CN" altLang="en-US" sz="4000" dirty="0">
              <a:solidFill>
                <a:schemeClr val="tx1"/>
              </a:solidFill>
            </a:endParaRPr>
          </a:p>
          <a:p>
            <a:pPr lvl="1"/>
            <a:r>
              <a:rPr lang="zh-CN" altLang="en-US" sz="1600" dirty="0">
                <a:solidFill>
                  <a:schemeClr val="tx1"/>
                </a:solidFill>
              </a:rPr>
              <a:t>无站式共享单车，反映出</a:t>
            </a:r>
            <a:r>
              <a:rPr lang="zh-CN" altLang="en-US" sz="1600" dirty="0" smtClean="0">
                <a:solidFill>
                  <a:schemeClr val="tx1"/>
                </a:solidFill>
              </a:rPr>
              <a:t>自行用户的真实轨迹</a:t>
            </a:r>
            <a:endParaRPr lang="zh-CN" altLang="en-US" sz="1600" dirty="0">
              <a:solidFill>
                <a:schemeClr val="tx1"/>
              </a:solidFill>
            </a:endParaRPr>
          </a:p>
          <a:p>
            <a:pPr lvl="1"/>
            <a:r>
              <a:rPr lang="zh-CN" altLang="en-US" sz="1600" dirty="0" smtClean="0">
                <a:solidFill>
                  <a:schemeClr val="tx1"/>
                </a:solidFill>
              </a:rPr>
              <a:t>找车方便，轨迹记录准确</a:t>
            </a:r>
            <a:endParaRPr lang="en-US" altLang="zh-CN" sz="1600" dirty="0" smtClean="0">
              <a:solidFill>
                <a:schemeClr val="tx1"/>
              </a:solidFill>
            </a:endParaRPr>
          </a:p>
          <a:p>
            <a:pPr lvl="1"/>
            <a:r>
              <a:rPr lang="zh-CN" altLang="en-US" sz="1600" dirty="0" smtClean="0">
                <a:solidFill>
                  <a:schemeClr val="tx1"/>
                </a:solidFill>
              </a:rPr>
              <a:t>覆盖全城</a:t>
            </a:r>
            <a:endParaRPr lang="zh-CN" altLang="en-US" sz="1600" dirty="0">
              <a:solidFill>
                <a:schemeClr val="tx1"/>
              </a:solidFill>
            </a:endParaRPr>
          </a:p>
        </p:txBody>
      </p:sp>
      <p:pic>
        <p:nvPicPr>
          <p:cNvPr id="4" name="图片 3"/>
          <p:cNvPicPr>
            <a:picLocks noChangeAspect="1"/>
          </p:cNvPicPr>
          <p:nvPr/>
        </p:nvPicPr>
        <p:blipFill>
          <a:blip r:embed="rId4"/>
          <a:stretch>
            <a:fillRect/>
          </a:stretch>
        </p:blipFill>
        <p:spPr>
          <a:xfrm>
            <a:off x="1871186" y="3061335"/>
            <a:ext cx="5094923" cy="2581275"/>
          </a:xfrm>
          <a:prstGeom prst="rect">
            <a:avLst/>
          </a:prstGeom>
        </p:spPr>
      </p:pic>
    </p:spTree>
    <p:custDataLst>
      <p:tags r:id="rId1"/>
    </p:custDataLst>
    <p:extLst>
      <p:ext uri="{BB962C8B-B14F-4D97-AF65-F5344CB8AC3E}">
        <p14:creationId xmlns:p14="http://schemas.microsoft.com/office/powerpoint/2010/main" val="310946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r>
              <a:rPr lang="zh-CN" altLang="en-US" dirty="0"/>
              <a:t>总览</a:t>
            </a: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818" y="1690689"/>
            <a:ext cx="3890884" cy="399464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6396" y="1650735"/>
            <a:ext cx="3845472" cy="4034594"/>
          </a:xfrm>
          <a:prstGeom prst="rect">
            <a:avLst/>
          </a:prstGeom>
        </p:spPr>
      </p:pic>
      <p:sp>
        <p:nvSpPr>
          <p:cNvPr id="9" name="文本框 8"/>
          <p:cNvSpPr txBox="1"/>
          <p:nvPr/>
        </p:nvSpPr>
        <p:spPr>
          <a:xfrm>
            <a:off x="1529621" y="5966085"/>
            <a:ext cx="1579278" cy="369332"/>
          </a:xfrm>
          <a:prstGeom prst="rect">
            <a:avLst/>
          </a:prstGeom>
          <a:noFill/>
        </p:spPr>
        <p:txBody>
          <a:bodyPr wrap="none" rtlCol="0">
            <a:spAutoFit/>
          </a:bodyPr>
          <a:lstStyle/>
          <a:p>
            <a:r>
              <a:rPr lang="zh-CN" altLang="en-US" b="1" dirty="0">
                <a:solidFill>
                  <a:srgbClr val="0070C0"/>
                </a:solidFill>
                <a:latin typeface="宋体" panose="02010600030101010101" pitchFamily="2" charset="-122"/>
                <a:ea typeface="宋体" panose="02010600030101010101" pitchFamily="2" charset="-122"/>
              </a:rPr>
              <a:t>骑行</a:t>
            </a:r>
            <a:r>
              <a:rPr lang="zh-CN" altLang="en-US" b="1" dirty="0" smtClean="0">
                <a:solidFill>
                  <a:srgbClr val="0070C0"/>
                </a:solidFill>
                <a:latin typeface="宋体" panose="02010600030101010101" pitchFamily="2" charset="-122"/>
                <a:ea typeface="宋体" panose="02010600030101010101" pitchFamily="2" charset="-122"/>
              </a:rPr>
              <a:t>轨迹长度</a:t>
            </a:r>
            <a:endParaRPr lang="zh-CN" altLang="en-US" b="1" dirty="0">
              <a:solidFill>
                <a:srgbClr val="0070C0"/>
              </a:solidFill>
              <a:latin typeface="宋体" panose="02010600030101010101" pitchFamily="2" charset="-122"/>
              <a:ea typeface="宋体" panose="02010600030101010101" pitchFamily="2" charset="-122"/>
            </a:endParaRPr>
          </a:p>
        </p:txBody>
      </p:sp>
      <p:sp>
        <p:nvSpPr>
          <p:cNvPr id="10" name="文本框 9"/>
          <p:cNvSpPr txBox="1"/>
          <p:nvPr/>
        </p:nvSpPr>
        <p:spPr>
          <a:xfrm>
            <a:off x="5869493" y="5966085"/>
            <a:ext cx="1579278" cy="369332"/>
          </a:xfrm>
          <a:prstGeom prst="rect">
            <a:avLst/>
          </a:prstGeom>
          <a:noFill/>
        </p:spPr>
        <p:txBody>
          <a:bodyPr wrap="none" rtlCol="0">
            <a:spAutoFit/>
          </a:bodyPr>
          <a:lstStyle/>
          <a:p>
            <a:r>
              <a:rPr lang="zh-CN" altLang="en-US" b="1" dirty="0">
                <a:solidFill>
                  <a:srgbClr val="0070C0"/>
                </a:solidFill>
                <a:latin typeface="宋体" panose="02010600030101010101" pitchFamily="2" charset="-122"/>
                <a:ea typeface="宋体" panose="02010600030101010101" pitchFamily="2" charset="-122"/>
              </a:rPr>
              <a:t>骑</a:t>
            </a:r>
            <a:r>
              <a:rPr lang="zh-CN" altLang="en-US" b="1" dirty="0" smtClean="0">
                <a:solidFill>
                  <a:srgbClr val="0070C0"/>
                </a:solidFill>
                <a:latin typeface="宋体" panose="02010600030101010101" pitchFamily="2" charset="-122"/>
                <a:ea typeface="宋体" panose="02010600030101010101" pitchFamily="2" charset="-122"/>
              </a:rPr>
              <a:t>行轨迹时间</a:t>
            </a:r>
            <a:endParaRPr lang="zh-CN" altLang="en-US" b="1" dirty="0">
              <a:solidFill>
                <a:srgbClr val="0070C0"/>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8718529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a:t>
            </a:r>
            <a:r>
              <a:rPr lang="zh-CN" altLang="en-US" dirty="0"/>
              <a:t>总览</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251" y="1604149"/>
            <a:ext cx="8265867" cy="4085670"/>
          </a:xfrm>
          <a:prstGeom prst="rect">
            <a:avLst/>
          </a:prstGeom>
        </p:spPr>
      </p:pic>
      <p:sp>
        <p:nvSpPr>
          <p:cNvPr id="7" name="文本框 6"/>
          <p:cNvSpPr txBox="1"/>
          <p:nvPr/>
        </p:nvSpPr>
        <p:spPr>
          <a:xfrm>
            <a:off x="1851820" y="5848237"/>
            <a:ext cx="1579278" cy="369332"/>
          </a:xfrm>
          <a:prstGeom prst="rect">
            <a:avLst/>
          </a:prstGeom>
          <a:noFill/>
        </p:spPr>
        <p:txBody>
          <a:bodyPr wrap="none" rtlCol="0">
            <a:spAutoFit/>
          </a:bodyPr>
          <a:lstStyle/>
          <a:p>
            <a:r>
              <a:rPr lang="zh-CN" altLang="en-US" b="1" dirty="0">
                <a:solidFill>
                  <a:srgbClr val="0070C0"/>
                </a:solidFill>
                <a:latin typeface="宋体" panose="02010600030101010101" pitchFamily="2" charset="-122"/>
                <a:ea typeface="宋体" panose="02010600030101010101" pitchFamily="2" charset="-122"/>
              </a:rPr>
              <a:t>骑</a:t>
            </a:r>
            <a:r>
              <a:rPr lang="zh-CN" altLang="en-US" b="1" dirty="0" smtClean="0">
                <a:solidFill>
                  <a:srgbClr val="0070C0"/>
                </a:solidFill>
                <a:latin typeface="宋体" panose="02010600030101010101" pitchFamily="2" charset="-122"/>
                <a:ea typeface="宋体" panose="02010600030101010101" pitchFamily="2" charset="-122"/>
              </a:rPr>
              <a:t>行发生时段</a:t>
            </a:r>
            <a:endParaRPr lang="zh-CN" altLang="en-US" b="1" dirty="0">
              <a:solidFill>
                <a:srgbClr val="0070C0"/>
              </a:solidFill>
              <a:latin typeface="宋体" panose="02010600030101010101" pitchFamily="2" charset="-122"/>
              <a:ea typeface="宋体" panose="02010600030101010101" pitchFamily="2" charset="-122"/>
            </a:endParaRPr>
          </a:p>
        </p:txBody>
      </p:sp>
      <p:sp>
        <p:nvSpPr>
          <p:cNvPr id="9" name="文本框 8"/>
          <p:cNvSpPr txBox="1"/>
          <p:nvPr/>
        </p:nvSpPr>
        <p:spPr>
          <a:xfrm>
            <a:off x="6258929" y="5848237"/>
            <a:ext cx="2044149" cy="369332"/>
          </a:xfrm>
          <a:prstGeom prst="rect">
            <a:avLst/>
          </a:prstGeom>
          <a:noFill/>
        </p:spPr>
        <p:txBody>
          <a:bodyPr wrap="none" rtlCol="0">
            <a:spAutoFit/>
          </a:bodyPr>
          <a:lstStyle/>
          <a:p>
            <a:r>
              <a:rPr lang="zh-CN" altLang="en-US" b="1" dirty="0">
                <a:solidFill>
                  <a:srgbClr val="0070C0"/>
                </a:solidFill>
                <a:latin typeface="宋体" panose="02010600030101010101" pitchFamily="2" charset="-122"/>
                <a:ea typeface="宋体" panose="02010600030101010101" pitchFamily="2" charset="-122"/>
              </a:rPr>
              <a:t>骑</a:t>
            </a:r>
            <a:r>
              <a:rPr lang="zh-CN" altLang="en-US" b="1" dirty="0" smtClean="0">
                <a:solidFill>
                  <a:srgbClr val="0070C0"/>
                </a:solidFill>
                <a:latin typeface="宋体" panose="02010600030101010101" pitchFamily="2" charset="-122"/>
                <a:ea typeface="宋体" panose="02010600030101010101" pitchFamily="2" charset="-122"/>
              </a:rPr>
              <a:t>行经历路段数量</a:t>
            </a:r>
            <a:endParaRPr lang="zh-CN" altLang="en-US" b="1" dirty="0">
              <a:solidFill>
                <a:srgbClr val="0070C0"/>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416194099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问题建模</a:t>
            </a:r>
          </a:p>
        </p:txBody>
      </p:sp>
      <p:sp>
        <p:nvSpPr>
          <p:cNvPr id="3" name="内容占位符 2"/>
          <p:cNvSpPr>
            <a:spLocks noGrp="1"/>
          </p:cNvSpPr>
          <p:nvPr>
            <p:ph idx="1"/>
          </p:nvPr>
        </p:nvSpPr>
        <p:spPr>
          <a:xfrm>
            <a:off x="502443" y="1706156"/>
            <a:ext cx="8139113" cy="1026350"/>
          </a:xfrm>
        </p:spPr>
        <p:txBody>
          <a:bodyPr>
            <a:noAutofit/>
          </a:bodyPr>
          <a:lstStyle/>
          <a:p>
            <a:r>
              <a:rPr lang="zh-CN" altLang="en-US" sz="2400" dirty="0">
                <a:solidFill>
                  <a:schemeClr val="tx1"/>
                </a:solidFill>
              </a:rPr>
              <a:t>将城市的道路网以图的形式表示 </a:t>
            </a:r>
            <a:r>
              <a:rPr lang="en-US" altLang="zh-CN" sz="2400" dirty="0">
                <a:solidFill>
                  <a:schemeClr val="tx1"/>
                </a:solidFill>
                <a:latin typeface="Times New Roman" panose="02020603050405020304" pitchFamily="18" charset="0"/>
                <a:cs typeface="Times New Roman" panose="02020603050405020304" pitchFamily="18" charset="0"/>
              </a:rPr>
              <a:t>G=(V,E</a:t>
            </a:r>
            <a:r>
              <a:rPr lang="en-US" altLang="zh-CN" sz="2400" dirty="0" smtClean="0">
                <a:solidFill>
                  <a:schemeClr val="tx1"/>
                </a:solidFill>
                <a:latin typeface="Times New Roman" panose="02020603050405020304" pitchFamily="18" charset="0"/>
                <a:cs typeface="Times New Roman" panose="02020603050405020304" pitchFamily="18" charset="0"/>
              </a:rPr>
              <a:t>)</a:t>
            </a:r>
          </a:p>
          <a:p>
            <a:pPr lvl="1"/>
            <a:r>
              <a:rPr lang="en-US" altLang="zh-CN" sz="1800" dirty="0" smtClean="0">
                <a:latin typeface="Times New Roman" panose="02020603050405020304" pitchFamily="18" charset="0"/>
                <a:cs typeface="Times New Roman" panose="02020603050405020304" pitchFamily="18" charset="0"/>
              </a:rPr>
              <a:t>V</a:t>
            </a:r>
            <a:r>
              <a:rPr lang="en-US" altLang="zh-CN" sz="1800" dirty="0"/>
              <a:t>: </a:t>
            </a:r>
            <a:r>
              <a:rPr lang="zh-CN" altLang="en-US" sz="1800" dirty="0"/>
              <a:t>道路交汇路口集合</a:t>
            </a:r>
            <a:r>
              <a:rPr lang="en-US" altLang="zh-CN" sz="1800" dirty="0"/>
              <a:t>, </a:t>
            </a:r>
            <a:r>
              <a:rPr lang="en-US" altLang="zh-CN" sz="1800" dirty="0">
                <a:latin typeface="Times New Roman" panose="02020603050405020304" pitchFamily="18" charset="0"/>
                <a:cs typeface="Times New Roman" panose="02020603050405020304" pitchFamily="18" charset="0"/>
              </a:rPr>
              <a:t>E={e} </a:t>
            </a:r>
            <a:r>
              <a:rPr lang="zh-CN" altLang="en-US" sz="1800" dirty="0"/>
              <a:t>道路路段</a:t>
            </a:r>
            <a:r>
              <a:rPr lang="zh-CN" altLang="en-US" sz="1800" dirty="0" smtClean="0"/>
              <a:t>集合</a:t>
            </a:r>
            <a:endParaRPr lang="en-US" altLang="zh-CN" sz="1800" dirty="0" smtClean="0"/>
          </a:p>
          <a:p>
            <a:pPr lvl="1"/>
            <a:r>
              <a:rPr lang="en-US" altLang="zh-CN" sz="1800" dirty="0" err="1">
                <a:latin typeface="Times New Roman" panose="02020603050405020304" pitchFamily="18" charset="0"/>
                <a:cs typeface="Times New Roman" panose="02020603050405020304" pitchFamily="18" charset="0"/>
              </a:rPr>
              <a:t>e</a:t>
            </a:r>
            <a:r>
              <a:rPr lang="en-US" altLang="zh-CN" sz="1800" dirty="0" err="1" smtClean="0">
                <a:latin typeface="Times New Roman" panose="02020603050405020304" pitchFamily="18" charset="0"/>
                <a:cs typeface="Times New Roman" panose="02020603050405020304" pitchFamily="18" charset="0"/>
              </a:rPr>
              <a:t>i</a:t>
            </a:r>
            <a:r>
              <a:rPr lang="zh-CN" altLang="en-US" sz="1800" dirty="0" smtClean="0">
                <a:latin typeface="Times New Roman" panose="02020603050405020304" pitchFamily="18" charset="0"/>
                <a:cs typeface="Times New Roman" panose="02020603050405020304" pitchFamily="18" charset="0"/>
              </a:rPr>
              <a:t>属性</a:t>
            </a:r>
            <a:r>
              <a:rPr lang="en-US" altLang="zh-CN" sz="1800" dirty="0" smtClean="0">
                <a:latin typeface="Times New Roman" panose="02020603050405020304" pitchFamily="18" charset="0"/>
                <a:cs typeface="Times New Roman" panose="02020603050405020304" pitchFamily="18" charset="0"/>
                <a:sym typeface="Wingdings" panose="05000000000000000000" pitchFamily="2" charset="2"/>
              </a:rPr>
              <a:t>: </a:t>
            </a:r>
            <a:r>
              <a:rPr lang="en-US" altLang="zh-CN" sz="1800" dirty="0" smtClean="0">
                <a:latin typeface="Arial" panose="020B0604020202020204" pitchFamily="34" charset="0"/>
                <a:cs typeface="Arial" panose="020B0604020202020204" pitchFamily="34" charset="0"/>
                <a:sym typeface="Wingdings" panose="05000000000000000000" pitchFamily="2" charset="2"/>
              </a:rPr>
              <a:t>(1)</a:t>
            </a:r>
            <a:r>
              <a:rPr lang="en-US" altLang="zh-CN" sz="1800" dirty="0" smtClean="0">
                <a:latin typeface="Times New Roman" panose="02020603050405020304" pitchFamily="18" charset="0"/>
                <a:cs typeface="Times New Roman" panose="02020603050405020304" pitchFamily="18" charset="0"/>
                <a:sym typeface="Wingdings" panose="05000000000000000000" pitchFamily="2" charset="2"/>
              </a:rPr>
              <a:t> </a:t>
            </a:r>
            <a:r>
              <a:rPr lang="zh-CN" altLang="en-US" sz="1800" dirty="0" smtClean="0">
                <a:latin typeface="Times New Roman" panose="02020603050405020304" pitchFamily="18" charset="0"/>
                <a:cs typeface="Times New Roman" panose="02020603050405020304" pitchFamily="18" charset="0"/>
              </a:rPr>
              <a:t>等级</a:t>
            </a:r>
            <a:r>
              <a:rPr lang="en-US" altLang="zh-CN" sz="1800" dirty="0" smtClean="0">
                <a:latin typeface="Times New Roman" panose="02020603050405020304" pitchFamily="18" charset="0"/>
                <a:cs typeface="Times New Roman" panose="02020603050405020304" pitchFamily="18" charset="0"/>
              </a:rPr>
              <a:t>; </a:t>
            </a:r>
            <a:r>
              <a:rPr lang="en-US" altLang="zh-CN" sz="1800" dirty="0" smtClean="0">
                <a:latin typeface="Arial" panose="020B0604020202020204" pitchFamily="34" charset="0"/>
                <a:cs typeface="Arial" panose="020B0604020202020204" pitchFamily="34" charset="0"/>
              </a:rPr>
              <a:t>(2)</a:t>
            </a:r>
            <a:r>
              <a:rPr lang="en-US" altLang="zh-CN" sz="1800" dirty="0" smtClean="0">
                <a:latin typeface="Times New Roman" panose="02020603050405020304" pitchFamily="18" charset="0"/>
                <a:cs typeface="Times New Roman" panose="02020603050405020304" pitchFamily="18" charset="0"/>
              </a:rPr>
              <a:t> </a:t>
            </a:r>
            <a:r>
              <a:rPr lang="zh-CN" altLang="en-US" sz="1800" dirty="0" smtClean="0">
                <a:latin typeface="Times New Roman" panose="02020603050405020304" pitchFamily="18" charset="0"/>
                <a:cs typeface="Times New Roman" panose="02020603050405020304" pitchFamily="18" charset="0"/>
              </a:rPr>
              <a:t>形状；</a:t>
            </a:r>
            <a:r>
              <a:rPr lang="en-US" altLang="zh-CN" sz="1800" dirty="0" smtClean="0">
                <a:latin typeface="Arial" panose="020B0604020202020204" pitchFamily="34" charset="0"/>
                <a:cs typeface="Arial" panose="020B0604020202020204" pitchFamily="34" charset="0"/>
              </a:rPr>
              <a:t>(3)</a:t>
            </a:r>
            <a:r>
              <a:rPr lang="en-US" altLang="zh-CN" sz="1800" dirty="0" smtClean="0">
                <a:latin typeface="Times New Roman" panose="02020603050405020304" pitchFamily="18" charset="0"/>
                <a:cs typeface="Times New Roman" panose="02020603050405020304" pitchFamily="18" charset="0"/>
              </a:rPr>
              <a:t> </a:t>
            </a:r>
            <a:r>
              <a:rPr lang="zh-CN" altLang="en-US" sz="1800" dirty="0" smtClean="0">
                <a:latin typeface="Times New Roman" panose="02020603050405020304" pitchFamily="18" charset="0"/>
                <a:cs typeface="Times New Roman" panose="02020603050405020304" pitchFamily="18" charset="0"/>
              </a:rPr>
              <a:t>方向</a:t>
            </a:r>
            <a:endParaRPr lang="en-US" altLang="zh-CN" sz="1800" dirty="0" smtClean="0">
              <a:solidFill>
                <a:schemeClr val="tx1"/>
              </a:solidFill>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2994215"/>
            <a:ext cx="3633410" cy="1793562"/>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72000" y="2994215"/>
            <a:ext cx="3413555" cy="1793562"/>
          </a:xfrm>
          <a:prstGeom prst="rect">
            <a:avLst/>
          </a:prstGeom>
        </p:spPr>
      </p:pic>
      <p:sp>
        <p:nvSpPr>
          <p:cNvPr id="10" name="文本框 9"/>
          <p:cNvSpPr txBox="1"/>
          <p:nvPr/>
        </p:nvSpPr>
        <p:spPr>
          <a:xfrm>
            <a:off x="628650" y="5673777"/>
            <a:ext cx="7622600" cy="400110"/>
          </a:xfrm>
          <a:prstGeom prst="rect">
            <a:avLst/>
          </a:prstGeom>
          <a:noFill/>
        </p:spPr>
        <p:txBody>
          <a:bodyPr wrap="none" rtlCol="0">
            <a:spAutoFit/>
          </a:bodyPr>
          <a:lstStyle/>
          <a:p>
            <a:r>
              <a:rPr lang="zh-CN" altLang="en-US" sz="2000" dirty="0" smtClean="0">
                <a:solidFill>
                  <a:srgbClr val="FF0000"/>
                </a:solidFill>
                <a:latin typeface="宋体" panose="02010600030101010101" pitchFamily="2" charset="-122"/>
                <a:ea typeface="宋体" panose="02010600030101010101" pitchFamily="2" charset="-122"/>
              </a:rPr>
              <a:t>违停检测是指在时段</a:t>
            </a:r>
            <a:r>
              <a:rPr lang="en-US" altLang="zh-CN" sz="2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ti</a:t>
            </a:r>
            <a:r>
              <a:rPr lang="zh-CN" altLang="en-US" sz="2000" dirty="0" smtClean="0">
                <a:solidFill>
                  <a:srgbClr val="FF0000"/>
                </a:solidFill>
                <a:latin typeface="宋体" panose="02010600030101010101" pitchFamily="2" charset="-122"/>
                <a:ea typeface="宋体" panose="02010600030101010101" pitchFamily="2" charset="-122"/>
              </a:rPr>
              <a:t>到</a:t>
            </a:r>
            <a:r>
              <a:rPr lang="en-US" altLang="zh-CN" sz="2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ti+1</a:t>
            </a:r>
            <a:r>
              <a:rPr lang="zh-CN" altLang="en-US" sz="2000" dirty="0" smtClean="0">
                <a:solidFill>
                  <a:srgbClr val="FF0000"/>
                </a:solidFill>
                <a:latin typeface="宋体" panose="02010600030101010101" pitchFamily="2" charset="-122"/>
                <a:ea typeface="宋体" panose="02010600030101010101" pitchFamily="2" charset="-122"/>
              </a:rPr>
              <a:t>内，</a:t>
            </a:r>
            <a:r>
              <a:rPr lang="en-US" altLang="zh-CN" sz="2000" dirty="0" err="1"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ei</a:t>
            </a:r>
            <a:r>
              <a:rPr lang="zh-CN" altLang="en-US" sz="2000" dirty="0" smtClean="0">
                <a:solidFill>
                  <a:srgbClr val="FF0000"/>
                </a:solidFill>
                <a:latin typeface="宋体" panose="02010600030101010101" pitchFamily="2" charset="-122"/>
                <a:ea typeface="宋体" panose="02010600030101010101" pitchFamily="2" charset="-122"/>
              </a:rPr>
              <a:t>上妨碍正常轨迹的障碍的检测</a:t>
            </a:r>
            <a:endParaRPr lang="zh-CN" altLang="en-US" sz="2000" dirty="0">
              <a:solidFill>
                <a:srgbClr val="FF0000"/>
              </a:solidFill>
              <a:latin typeface="宋体" panose="02010600030101010101" pitchFamily="2" charset="-122"/>
              <a:ea typeface="宋体" panose="02010600030101010101" pitchFamily="2" charset="-122"/>
            </a:endParaRPr>
          </a:p>
        </p:txBody>
      </p:sp>
      <p:sp>
        <p:nvSpPr>
          <p:cNvPr id="11" name="文本框 10"/>
          <p:cNvSpPr txBox="1"/>
          <p:nvPr/>
        </p:nvSpPr>
        <p:spPr>
          <a:xfrm>
            <a:off x="2006773" y="4995320"/>
            <a:ext cx="877163" cy="369332"/>
          </a:xfrm>
          <a:prstGeom prst="rect">
            <a:avLst/>
          </a:prstGeom>
          <a:noFill/>
        </p:spPr>
        <p:txBody>
          <a:bodyPr wrap="none" rtlCol="0">
            <a:spAutoFit/>
          </a:bodyPr>
          <a:lstStyle/>
          <a:p>
            <a:r>
              <a:rPr lang="zh-CN" altLang="en-US" dirty="0" smtClean="0"/>
              <a:t>道路网</a:t>
            </a:r>
            <a:endParaRPr lang="zh-CN" altLang="en-US" dirty="0"/>
          </a:p>
        </p:txBody>
      </p:sp>
      <p:sp>
        <p:nvSpPr>
          <p:cNvPr id="12" name="文本框 11"/>
          <p:cNvSpPr txBox="1"/>
          <p:nvPr/>
        </p:nvSpPr>
        <p:spPr>
          <a:xfrm>
            <a:off x="5378530" y="4978409"/>
            <a:ext cx="1800493" cy="369332"/>
          </a:xfrm>
          <a:prstGeom prst="rect">
            <a:avLst/>
          </a:prstGeom>
          <a:noFill/>
        </p:spPr>
        <p:txBody>
          <a:bodyPr wrap="none" rtlCol="0">
            <a:spAutoFit/>
          </a:bodyPr>
          <a:lstStyle/>
          <a:p>
            <a:r>
              <a:rPr lang="zh-CN" altLang="en-US" dirty="0" smtClean="0"/>
              <a:t>路段等级和形状</a:t>
            </a:r>
            <a:endParaRPr lang="zh-CN" altLang="en-US" dirty="0"/>
          </a:p>
        </p:txBody>
      </p:sp>
    </p:spTree>
    <p:custDataLst>
      <p:tags r:id="rId1"/>
    </p:custDataLst>
    <p:extLst>
      <p:ext uri="{BB962C8B-B14F-4D97-AF65-F5344CB8AC3E}">
        <p14:creationId xmlns:p14="http://schemas.microsoft.com/office/powerpoint/2010/main" val="2018849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a:t>
            </a:r>
            <a:r>
              <a:rPr lang="zh-CN" altLang="en-US" dirty="0"/>
              <a:t>结构</a:t>
            </a:r>
          </a:p>
        </p:txBody>
      </p:sp>
      <p:sp>
        <p:nvSpPr>
          <p:cNvPr id="3" name="内容占位符 2"/>
          <p:cNvSpPr>
            <a:spLocks noGrp="1"/>
          </p:cNvSpPr>
          <p:nvPr>
            <p:ph idx="1"/>
          </p:nvPr>
        </p:nvSpPr>
        <p:spPr>
          <a:xfrm>
            <a:off x="628650" y="1469036"/>
            <a:ext cx="7886700" cy="4707927"/>
          </a:xfrm>
        </p:spPr>
        <p:txBody>
          <a:bodyPr>
            <a:normAutofit/>
          </a:bodyPr>
          <a:lstStyle/>
          <a:p>
            <a:pPr>
              <a:lnSpc>
                <a:spcPct val="150000"/>
              </a:lnSpc>
            </a:pPr>
            <a:r>
              <a:rPr lang="zh-CN" altLang="en-US" sz="2400" dirty="0" smtClean="0"/>
              <a:t>预处理</a:t>
            </a:r>
            <a:r>
              <a:rPr lang="zh-CN" altLang="en-US" sz="2400" dirty="0"/>
              <a:t>阶段</a:t>
            </a:r>
            <a:endParaRPr lang="zh-CN" altLang="en-US" sz="4400" dirty="0"/>
          </a:p>
          <a:p>
            <a:pPr lvl="1">
              <a:lnSpc>
                <a:spcPct val="150000"/>
              </a:lnSpc>
            </a:pPr>
            <a:r>
              <a:rPr lang="zh-CN" altLang="en-US" sz="1800" dirty="0" smtClean="0"/>
              <a:t>数据清洗，</a:t>
            </a:r>
            <a:r>
              <a:rPr lang="zh-CN" altLang="en-US" sz="1800" dirty="0"/>
              <a:t>清</a:t>
            </a:r>
            <a:r>
              <a:rPr lang="zh-CN" altLang="en-US" sz="1800" dirty="0" smtClean="0"/>
              <a:t>除掉异常的</a:t>
            </a:r>
            <a:r>
              <a:rPr lang="en-US" altLang="zh-CN" sz="1800" dirty="0" smtClean="0"/>
              <a:t>GPS</a:t>
            </a:r>
            <a:r>
              <a:rPr lang="zh-CN" altLang="en-US" sz="1800" dirty="0" smtClean="0"/>
              <a:t>点</a:t>
            </a:r>
            <a:endParaRPr lang="zh-CN" altLang="en-US" sz="1800" dirty="0"/>
          </a:p>
          <a:p>
            <a:pPr lvl="1">
              <a:lnSpc>
                <a:spcPct val="150000"/>
              </a:lnSpc>
            </a:pPr>
            <a:r>
              <a:rPr lang="zh-CN" altLang="en-US" sz="1800" dirty="0" smtClean="0"/>
              <a:t>地图</a:t>
            </a:r>
            <a:r>
              <a:rPr lang="zh-CN" altLang="en-US" sz="1800" dirty="0"/>
              <a:t>匹配</a:t>
            </a:r>
            <a:r>
              <a:rPr lang="zh-CN" altLang="en-US" sz="1800" dirty="0" smtClean="0"/>
              <a:t>，轨迹中的点进行划分，映射到路段中</a:t>
            </a:r>
            <a:endParaRPr lang="en-US" altLang="zh-CN" sz="1800" dirty="0" smtClean="0"/>
          </a:p>
          <a:p>
            <a:pPr lvl="1">
              <a:lnSpc>
                <a:spcPct val="150000"/>
              </a:lnSpc>
            </a:pPr>
            <a:r>
              <a:rPr lang="zh-CN" altLang="en-US" sz="1800" dirty="0" smtClean="0"/>
              <a:t>建立索引，依照路段的</a:t>
            </a:r>
            <a:r>
              <a:rPr lang="en-US" altLang="zh-CN" sz="1800" dirty="0" smtClean="0"/>
              <a:t>id</a:t>
            </a:r>
            <a:r>
              <a:rPr lang="zh-CN" altLang="en-US" sz="1800" dirty="0" smtClean="0"/>
              <a:t>为轨迹建立索引，加速轨迹检索过程</a:t>
            </a:r>
            <a:endParaRPr lang="zh-CN" altLang="en-US" sz="3600" dirty="0"/>
          </a:p>
          <a:p>
            <a:pPr>
              <a:lnSpc>
                <a:spcPct val="150000"/>
              </a:lnSpc>
            </a:pPr>
            <a:r>
              <a:rPr lang="zh-CN" altLang="en-US" sz="2400" dirty="0"/>
              <a:t>违停检测</a:t>
            </a:r>
            <a:r>
              <a:rPr sz="2400" dirty="0" err="1" smtClean="0"/>
              <a:t>阶段</a:t>
            </a:r>
            <a:endParaRPr sz="2400" dirty="0"/>
          </a:p>
          <a:p>
            <a:pPr lvl="1">
              <a:lnSpc>
                <a:spcPct val="150000"/>
              </a:lnSpc>
            </a:pPr>
            <a:r>
              <a:rPr lang="zh-CN" altLang="en-US" sz="1800" dirty="0" smtClean="0"/>
              <a:t>为每个道路建立基准路线</a:t>
            </a:r>
            <a:endParaRPr lang="en-US" sz="1800" dirty="0" smtClean="0"/>
          </a:p>
          <a:p>
            <a:pPr lvl="1">
              <a:lnSpc>
                <a:spcPct val="150000"/>
              </a:lnSpc>
            </a:pPr>
            <a:r>
              <a:rPr lang="zh-CN" altLang="en-US" sz="1800" dirty="0" smtClean="0"/>
              <a:t>轨迹特征提取</a:t>
            </a:r>
            <a:endParaRPr sz="1800" dirty="0"/>
          </a:p>
          <a:p>
            <a:pPr lvl="1">
              <a:lnSpc>
                <a:spcPct val="150000"/>
              </a:lnSpc>
            </a:pPr>
            <a:r>
              <a:rPr lang="zh-CN" altLang="en-US" sz="1800" dirty="0"/>
              <a:t>基于</a:t>
            </a:r>
            <a:r>
              <a:rPr lang="zh-CN" altLang="en-US" sz="1800" dirty="0" smtClean="0"/>
              <a:t>分布统计的检测方法</a:t>
            </a:r>
            <a:endParaRPr sz="1800" dirty="0"/>
          </a:p>
        </p:txBody>
      </p:sp>
    </p:spTree>
    <p:custDataLst>
      <p:tags r:id="rId1"/>
    </p:custDataLst>
    <p:extLst>
      <p:ext uri="{BB962C8B-B14F-4D97-AF65-F5344CB8AC3E}">
        <p14:creationId xmlns:p14="http://schemas.microsoft.com/office/powerpoint/2010/main" val="294267469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2444334" cy="1325563"/>
          </a:xfrm>
        </p:spPr>
        <p:txBody>
          <a:bodyPr/>
          <a:lstStyle/>
          <a:p>
            <a:r>
              <a:rPr lang="zh-CN" altLang="en-US" dirty="0" smtClean="0"/>
              <a:t>数据清洗</a:t>
            </a:r>
            <a:endParaRPr lang="zh-CN" altLang="en-US" dirty="0"/>
          </a:p>
        </p:txBody>
      </p:sp>
      <p:sp>
        <p:nvSpPr>
          <p:cNvPr id="9" name="内容占位符 2"/>
          <p:cNvSpPr>
            <a:spLocks noGrp="1"/>
          </p:cNvSpPr>
          <p:nvPr>
            <p:ph idx="1"/>
          </p:nvPr>
        </p:nvSpPr>
        <p:spPr>
          <a:xfrm>
            <a:off x="628650" y="1469037"/>
            <a:ext cx="7886700" cy="1154242"/>
          </a:xfrm>
        </p:spPr>
        <p:txBody>
          <a:bodyPr>
            <a:normAutofit/>
          </a:bodyPr>
          <a:lstStyle/>
          <a:p>
            <a:pPr marL="342900" lvl="1" indent="-342900">
              <a:lnSpc>
                <a:spcPct val="150000"/>
              </a:lnSpc>
              <a:spcBef>
                <a:spcPts val="0"/>
              </a:spcBef>
            </a:pPr>
            <a:r>
              <a:rPr lang="zh-CN" altLang="en-US" sz="2000" dirty="0"/>
              <a:t>速度异常</a:t>
            </a:r>
            <a:r>
              <a:rPr lang="en-US" altLang="zh-CN" sz="2000" dirty="0"/>
              <a:t>(</a:t>
            </a:r>
            <a:r>
              <a:rPr lang="zh-CN" altLang="en-US" sz="2000" dirty="0"/>
              <a:t>速度过快或过慢</a:t>
            </a:r>
            <a:r>
              <a:rPr lang="en-US" altLang="zh-CN" sz="2000" dirty="0"/>
              <a:t>)</a:t>
            </a:r>
          </a:p>
          <a:p>
            <a:pPr marL="342900" lvl="1" indent="-342900">
              <a:lnSpc>
                <a:spcPct val="150000"/>
              </a:lnSpc>
              <a:spcBef>
                <a:spcPts val="0"/>
              </a:spcBef>
            </a:pPr>
            <a:r>
              <a:rPr lang="zh-CN" altLang="en-US" sz="2000" dirty="0" smtClean="0"/>
              <a:t>低采样率</a:t>
            </a:r>
            <a:r>
              <a:rPr lang="en-US" altLang="zh-CN" sz="2000" dirty="0" smtClean="0"/>
              <a:t>(</a:t>
            </a:r>
            <a:r>
              <a:rPr lang="zh-CN" altLang="en-US" sz="2000" dirty="0" smtClean="0"/>
              <a:t>智能手机中</a:t>
            </a:r>
            <a:r>
              <a:rPr lang="en-US" altLang="zh-CN" sz="2000" dirty="0" smtClean="0"/>
              <a:t>GPS</a:t>
            </a:r>
            <a:r>
              <a:rPr lang="zh-CN" altLang="en-US" sz="2000" dirty="0" smtClean="0"/>
              <a:t>模型的异常导致地采样</a:t>
            </a:r>
            <a:r>
              <a:rPr lang="en-US" altLang="zh-CN" sz="2000" dirty="0" smtClean="0"/>
              <a:t>)</a:t>
            </a: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2794600"/>
            <a:ext cx="4497986" cy="2360864"/>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7285" y="2794599"/>
            <a:ext cx="2659869" cy="2389243"/>
          </a:xfrm>
          <a:prstGeom prst="rect">
            <a:avLst/>
          </a:prstGeom>
        </p:spPr>
      </p:pic>
      <p:sp>
        <p:nvSpPr>
          <p:cNvPr id="10" name="文本框 9"/>
          <p:cNvSpPr txBox="1"/>
          <p:nvPr/>
        </p:nvSpPr>
        <p:spPr>
          <a:xfrm>
            <a:off x="2092813" y="5426438"/>
            <a:ext cx="1569660" cy="369332"/>
          </a:xfrm>
          <a:prstGeom prst="rect">
            <a:avLst/>
          </a:prstGeom>
          <a:noFill/>
        </p:spPr>
        <p:txBody>
          <a:bodyPr wrap="none" rtlCol="0">
            <a:spAutoFit/>
          </a:bodyPr>
          <a:lstStyle/>
          <a:p>
            <a:r>
              <a:rPr lang="zh-CN" altLang="en-US" dirty="0" smtClean="0"/>
              <a:t>行驶速度异常</a:t>
            </a:r>
            <a:endParaRPr lang="zh-CN" altLang="en-US" dirty="0"/>
          </a:p>
        </p:txBody>
      </p:sp>
      <p:sp>
        <p:nvSpPr>
          <p:cNvPr id="11" name="文本框 10"/>
          <p:cNvSpPr txBox="1"/>
          <p:nvPr/>
        </p:nvSpPr>
        <p:spPr>
          <a:xfrm>
            <a:off x="6263221" y="5426438"/>
            <a:ext cx="1107996" cy="369332"/>
          </a:xfrm>
          <a:prstGeom prst="rect">
            <a:avLst/>
          </a:prstGeom>
          <a:noFill/>
        </p:spPr>
        <p:txBody>
          <a:bodyPr wrap="none" rtlCol="0">
            <a:spAutoFit/>
          </a:bodyPr>
          <a:lstStyle/>
          <a:p>
            <a:r>
              <a:rPr lang="zh-CN" altLang="en-US" dirty="0" smtClean="0"/>
              <a:t>低采样率</a:t>
            </a:r>
            <a:endParaRPr lang="zh-CN" altLang="en-US" dirty="0"/>
          </a:p>
        </p:txBody>
      </p:sp>
      <p:sp>
        <p:nvSpPr>
          <p:cNvPr id="4" name="文本框 3"/>
          <p:cNvSpPr txBox="1"/>
          <p:nvPr/>
        </p:nvSpPr>
        <p:spPr>
          <a:xfrm>
            <a:off x="831954" y="6038366"/>
            <a:ext cx="7802136" cy="369332"/>
          </a:xfrm>
          <a:prstGeom prst="rect">
            <a:avLst/>
          </a:prstGeom>
          <a:noFill/>
        </p:spPr>
        <p:txBody>
          <a:bodyPr wrap="none" rtlCol="0">
            <a:spAutoFit/>
          </a:bodyPr>
          <a:lstStyle/>
          <a:p>
            <a:r>
              <a:rPr lang="zh-CN" altLang="en-US" dirty="0" smtClean="0">
                <a:solidFill>
                  <a:srgbClr val="FF0000"/>
                </a:solidFill>
              </a:rPr>
              <a:t>清洗方法：设置能够反映速度和采样率的阈值，低于阈值的连续点序被删除</a:t>
            </a:r>
            <a:endParaRPr lang="zh-CN" altLang="en-US" dirty="0">
              <a:solidFill>
                <a:srgbClr val="FF0000"/>
              </a:solidFill>
            </a:endParaRPr>
          </a:p>
        </p:txBody>
      </p:sp>
    </p:spTree>
    <p:custDataLst>
      <p:tags r:id="rId1"/>
    </p:custDataLst>
    <p:extLst>
      <p:ext uri="{BB962C8B-B14F-4D97-AF65-F5344CB8AC3E}">
        <p14:creationId xmlns:p14="http://schemas.microsoft.com/office/powerpoint/2010/main" val="850027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0" grpId="0"/>
      <p:bldP spid="11"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49" y="365126"/>
            <a:ext cx="3448675" cy="1325563"/>
          </a:xfrm>
        </p:spPr>
        <p:txBody>
          <a:bodyPr/>
          <a:lstStyle/>
          <a:p>
            <a:r>
              <a:rPr lang="zh-CN" altLang="en-US" dirty="0" smtClean="0"/>
              <a:t>地图匹配</a:t>
            </a:r>
            <a:endParaRPr lang="zh-CN" altLang="en-US" dirty="0"/>
          </a:p>
        </p:txBody>
      </p:sp>
      <p:sp>
        <p:nvSpPr>
          <p:cNvPr id="9" name="内容占位符 2"/>
          <p:cNvSpPr>
            <a:spLocks noGrp="1"/>
          </p:cNvSpPr>
          <p:nvPr>
            <p:ph idx="1"/>
          </p:nvPr>
        </p:nvSpPr>
        <p:spPr>
          <a:xfrm>
            <a:off x="449705" y="1424066"/>
            <a:ext cx="8304551" cy="659567"/>
          </a:xfrm>
        </p:spPr>
        <p:txBody>
          <a:bodyPr>
            <a:normAutofit/>
          </a:bodyPr>
          <a:lstStyle/>
          <a:p>
            <a:pPr marL="0" lvl="1" indent="0">
              <a:lnSpc>
                <a:spcPct val="150000"/>
              </a:lnSpc>
              <a:spcBef>
                <a:spcPts val="0"/>
              </a:spcBef>
              <a:buNone/>
            </a:pPr>
            <a:r>
              <a:rPr lang="en-US" altLang="zh-CN" sz="2000" dirty="0" smtClean="0">
                <a:solidFill>
                  <a:schemeClr val="accent1">
                    <a:lumMod val="75000"/>
                  </a:schemeClr>
                </a:solidFill>
              </a:rPr>
              <a:t>(1)</a:t>
            </a:r>
            <a:r>
              <a:rPr lang="zh-CN" altLang="en-US" sz="2000" dirty="0" smtClean="0">
                <a:solidFill>
                  <a:schemeClr val="accent1">
                    <a:lumMod val="75000"/>
                  </a:schemeClr>
                </a:solidFill>
              </a:rPr>
              <a:t>行驶速度更低 </a:t>
            </a:r>
            <a:r>
              <a:rPr lang="en-US" altLang="zh-CN" sz="2000" dirty="0" smtClean="0">
                <a:solidFill>
                  <a:schemeClr val="accent1">
                    <a:lumMod val="75000"/>
                  </a:schemeClr>
                </a:solidFill>
              </a:rPr>
              <a:t>(2)</a:t>
            </a:r>
            <a:r>
              <a:rPr lang="zh-CN" altLang="en-US" sz="2000" dirty="0" smtClean="0">
                <a:solidFill>
                  <a:schemeClr val="accent1">
                    <a:lumMod val="75000"/>
                  </a:schemeClr>
                </a:solidFill>
              </a:rPr>
              <a:t>行驶方向灵活 </a:t>
            </a:r>
            <a:r>
              <a:rPr lang="en-US" altLang="zh-CN" sz="2000" dirty="0" smtClean="0">
                <a:solidFill>
                  <a:schemeClr val="accent1">
                    <a:lumMod val="75000"/>
                  </a:schemeClr>
                </a:solidFill>
              </a:rPr>
              <a:t>(3)</a:t>
            </a:r>
            <a:r>
              <a:rPr lang="zh-CN" altLang="en-US" sz="2000" dirty="0" smtClean="0">
                <a:solidFill>
                  <a:schemeClr val="accent1">
                    <a:lumMod val="75000"/>
                  </a:schemeClr>
                </a:solidFill>
              </a:rPr>
              <a:t>不受道路限制 </a:t>
            </a:r>
            <a:r>
              <a:rPr lang="en-US" altLang="zh-CN" sz="2000" dirty="0" smtClean="0">
                <a:solidFill>
                  <a:schemeClr val="accent1">
                    <a:lumMod val="75000"/>
                  </a:schemeClr>
                </a:solidFill>
              </a:rPr>
              <a:t>(4)</a:t>
            </a:r>
            <a:r>
              <a:rPr lang="zh-CN" altLang="en-US" sz="2000" dirty="0" smtClean="0">
                <a:solidFill>
                  <a:schemeClr val="accent1">
                    <a:lumMod val="75000"/>
                  </a:schemeClr>
                </a:solidFill>
              </a:rPr>
              <a:t>行驶路程更短</a:t>
            </a:r>
            <a:endParaRPr lang="en-US" altLang="zh-CN" sz="2000" dirty="0" smtClean="0">
              <a:solidFill>
                <a:schemeClr val="accent1">
                  <a:lumMod val="75000"/>
                </a:schemeClr>
              </a:solidFill>
            </a:endParaRPr>
          </a:p>
        </p:txBody>
      </p:sp>
      <p:sp>
        <p:nvSpPr>
          <p:cNvPr id="12" name="内容占位符 2"/>
          <p:cNvSpPr txBox="1">
            <a:spLocks/>
          </p:cNvSpPr>
          <p:nvPr/>
        </p:nvSpPr>
        <p:spPr>
          <a:xfrm>
            <a:off x="449705" y="2083633"/>
            <a:ext cx="6505731" cy="15464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spcBef>
                <a:spcPts val="0"/>
              </a:spcBef>
              <a:buNone/>
            </a:pPr>
            <a:r>
              <a:rPr lang="zh-CN" altLang="en-US" sz="2000" dirty="0">
                <a:solidFill>
                  <a:srgbClr val="FF0000"/>
                </a:solidFill>
              </a:rPr>
              <a:t>方法</a:t>
            </a:r>
            <a:r>
              <a:rPr lang="en-US" altLang="zh-CN" sz="2000" dirty="0">
                <a:solidFill>
                  <a:srgbClr val="FF0000"/>
                </a:solidFill>
              </a:rPr>
              <a:t>1</a:t>
            </a:r>
            <a:r>
              <a:rPr lang="zh-CN" altLang="en-US" sz="2000" dirty="0" smtClean="0">
                <a:solidFill>
                  <a:srgbClr val="FF0000"/>
                </a:solidFill>
              </a:rPr>
              <a:t>：</a:t>
            </a:r>
            <a:r>
              <a:rPr lang="zh-CN" altLang="en-US" sz="2000" dirty="0" smtClean="0"/>
              <a:t>调整匹配方法</a:t>
            </a:r>
            <a:endParaRPr lang="en-US" altLang="zh-CN" sz="2000" dirty="0" smtClean="0"/>
          </a:p>
          <a:p>
            <a:pPr marL="800100" lvl="2" indent="-342900">
              <a:lnSpc>
                <a:spcPct val="150000"/>
              </a:lnSpc>
              <a:spcBef>
                <a:spcPts val="0"/>
              </a:spcBef>
            </a:pPr>
            <a:r>
              <a:rPr lang="zh-CN" altLang="en-US" sz="1600" dirty="0" smtClean="0"/>
              <a:t>删除高等级路段，所有道路都视为双向道路，不使用速度限制</a:t>
            </a:r>
            <a:endParaRPr lang="en-US" altLang="zh-CN" sz="1600" dirty="0" smtClean="0"/>
          </a:p>
          <a:p>
            <a:pPr marL="800100" lvl="2" indent="-342900">
              <a:lnSpc>
                <a:spcPct val="150000"/>
              </a:lnSpc>
              <a:spcBef>
                <a:spcPts val="0"/>
              </a:spcBef>
            </a:pPr>
            <a:r>
              <a:rPr lang="zh-CN" altLang="en-US" sz="1600" dirty="0" smtClean="0"/>
              <a:t>每个</a:t>
            </a:r>
            <a:r>
              <a:rPr lang="en-US" altLang="zh-CN" sz="1600" dirty="0" smtClean="0"/>
              <a:t>GPS</a:t>
            </a:r>
            <a:r>
              <a:rPr lang="zh-CN" altLang="en-US" sz="1600" dirty="0" smtClean="0"/>
              <a:t>点的新属性：</a:t>
            </a:r>
            <a:r>
              <a:rPr lang="en-US" altLang="zh-CN" sz="1600" dirty="0" smtClean="0">
                <a:latin typeface="Times New Roman" panose="02020603050405020304" pitchFamily="18" charset="0"/>
                <a:cs typeface="Times New Roman" panose="02020603050405020304" pitchFamily="18" charset="0"/>
              </a:rPr>
              <a:t>RID</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shift</a:t>
            </a:r>
            <a:r>
              <a:rPr lang="zh-CN" altLang="en-US" sz="1600" dirty="0" smtClean="0">
                <a:latin typeface="Times New Roman" panose="02020603050405020304" pitchFamily="18" charset="0"/>
                <a:cs typeface="Times New Roman" panose="02020603050405020304" pitchFamily="18" charset="0"/>
              </a:rPr>
              <a:t>，</a:t>
            </a:r>
            <a:r>
              <a:rPr lang="en-US" altLang="zh-CN" sz="1600" dirty="0" smtClean="0">
                <a:latin typeface="Times New Roman" panose="02020603050405020304" pitchFamily="18" charset="0"/>
                <a:cs typeface="Times New Roman" panose="02020603050405020304" pitchFamily="18" charset="0"/>
              </a:rPr>
              <a:t>offset</a:t>
            </a:r>
          </a:p>
        </p:txBody>
      </p:sp>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0500" y="3630118"/>
            <a:ext cx="6498831" cy="2815652"/>
          </a:xfrm>
          <a:prstGeom prst="rect">
            <a:avLst/>
          </a:prstGeom>
        </p:spPr>
      </p:pic>
    </p:spTree>
    <p:custDataLst>
      <p:tags r:id="rId1"/>
    </p:custDataLst>
    <p:extLst>
      <p:ext uri="{BB962C8B-B14F-4D97-AF65-F5344CB8AC3E}">
        <p14:creationId xmlns:p14="http://schemas.microsoft.com/office/powerpoint/2010/main" val="1674492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49" y="365126"/>
            <a:ext cx="3448675" cy="1325563"/>
          </a:xfrm>
        </p:spPr>
        <p:txBody>
          <a:bodyPr/>
          <a:lstStyle/>
          <a:p>
            <a:r>
              <a:rPr lang="zh-CN" altLang="en-US" dirty="0" smtClean="0"/>
              <a:t>地图匹配</a:t>
            </a:r>
            <a:endParaRPr lang="zh-CN" altLang="en-US" dirty="0"/>
          </a:p>
        </p:txBody>
      </p:sp>
      <p:sp>
        <p:nvSpPr>
          <p:cNvPr id="12" name="内容占位符 2"/>
          <p:cNvSpPr txBox="1">
            <a:spLocks/>
          </p:cNvSpPr>
          <p:nvPr/>
        </p:nvSpPr>
        <p:spPr>
          <a:xfrm>
            <a:off x="546099" y="1369650"/>
            <a:ext cx="6505731" cy="14640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spcBef>
                <a:spcPts val="0"/>
              </a:spcBef>
              <a:buNone/>
            </a:pPr>
            <a:r>
              <a:rPr lang="zh-CN" altLang="en-US" sz="2000" dirty="0">
                <a:solidFill>
                  <a:srgbClr val="FF0000"/>
                </a:solidFill>
              </a:rPr>
              <a:t>方法</a:t>
            </a:r>
            <a:r>
              <a:rPr lang="en-US" altLang="zh-CN" sz="2000" dirty="0" smtClean="0">
                <a:solidFill>
                  <a:srgbClr val="FF0000"/>
                </a:solidFill>
              </a:rPr>
              <a:t>2</a:t>
            </a:r>
            <a:r>
              <a:rPr lang="en-US" altLang="zh-CN" sz="2000" dirty="0">
                <a:solidFill>
                  <a:srgbClr val="FF0000"/>
                </a:solidFill>
              </a:rPr>
              <a:t>:</a:t>
            </a:r>
            <a:r>
              <a:rPr lang="zh-CN" altLang="en-US" sz="2000" dirty="0" smtClean="0"/>
              <a:t>基于图形的精细化</a:t>
            </a:r>
            <a:endParaRPr lang="en-US" altLang="zh-CN" sz="2000" dirty="0" smtClean="0"/>
          </a:p>
          <a:p>
            <a:pPr marL="800100" lvl="2" indent="-342900">
              <a:lnSpc>
                <a:spcPct val="150000"/>
              </a:lnSpc>
              <a:spcBef>
                <a:spcPts val="0"/>
              </a:spcBef>
            </a:pPr>
            <a:r>
              <a:rPr lang="zh-CN" altLang="en-US" sz="1600" dirty="0" smtClean="0"/>
              <a:t>删除距离错误的轨迹</a:t>
            </a:r>
            <a:endParaRPr lang="en-US" altLang="zh-CN" sz="1600" dirty="0" smtClean="0"/>
          </a:p>
          <a:p>
            <a:pPr marL="800100" lvl="2" indent="-342900">
              <a:lnSpc>
                <a:spcPct val="150000"/>
              </a:lnSpc>
              <a:spcBef>
                <a:spcPts val="0"/>
              </a:spcBef>
            </a:pPr>
            <a:r>
              <a:rPr lang="zh-CN" altLang="en-US" sz="1600" dirty="0" smtClean="0">
                <a:latin typeface="Times New Roman" panose="02020603050405020304" pitchFamily="18" charset="0"/>
                <a:cs typeface="Times New Roman" panose="02020603050405020304" pitchFamily="18" charset="0"/>
              </a:rPr>
              <a:t>删除方向错误的轨迹</a:t>
            </a:r>
            <a:endParaRPr lang="en-US" altLang="zh-CN" sz="1600" dirty="0" smtClean="0">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98964" y="1369650"/>
            <a:ext cx="2046726" cy="2280638"/>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561" y="1369650"/>
            <a:ext cx="2038156" cy="2280638"/>
          </a:xfrm>
          <a:prstGeom prst="rect">
            <a:avLst/>
          </a:prstGeom>
        </p:spPr>
      </p:pic>
      <p:sp>
        <p:nvSpPr>
          <p:cNvPr id="7" name="文本框 6"/>
          <p:cNvSpPr txBox="1"/>
          <p:nvPr/>
        </p:nvSpPr>
        <p:spPr>
          <a:xfrm>
            <a:off x="597907" y="6056574"/>
            <a:ext cx="3366627" cy="369332"/>
          </a:xfrm>
          <a:prstGeom prst="rect">
            <a:avLst/>
          </a:prstGeom>
          <a:noFill/>
        </p:spPr>
        <p:txBody>
          <a:bodyPr wrap="none" rtlCol="0">
            <a:spAutoFit/>
          </a:bodyPr>
          <a:lstStyle/>
          <a:p>
            <a:r>
              <a:rPr lang="zh-CN" altLang="en-US" dirty="0" smtClean="0"/>
              <a:t>删除平均</a:t>
            </a:r>
            <a:r>
              <a:rPr lang="en-US" altLang="zh-CN" dirty="0" smtClean="0"/>
              <a:t>shift</a:t>
            </a:r>
            <a:r>
              <a:rPr lang="zh-CN" altLang="en-US" dirty="0" smtClean="0"/>
              <a:t>高于阈值的轨迹点</a:t>
            </a:r>
            <a:endParaRPr lang="zh-CN" altLang="en-US" dirty="0"/>
          </a:p>
        </p:txBody>
      </p:sp>
      <p:sp>
        <p:nvSpPr>
          <p:cNvPr id="15" name="文本框 14"/>
          <p:cNvSpPr txBox="1"/>
          <p:nvPr/>
        </p:nvSpPr>
        <p:spPr>
          <a:xfrm>
            <a:off x="4730312" y="6109040"/>
            <a:ext cx="3647152" cy="369332"/>
          </a:xfrm>
          <a:prstGeom prst="rect">
            <a:avLst/>
          </a:prstGeom>
          <a:noFill/>
        </p:spPr>
        <p:txBody>
          <a:bodyPr wrap="none" rtlCol="0">
            <a:spAutoFit/>
          </a:bodyPr>
          <a:lstStyle/>
          <a:p>
            <a:r>
              <a:rPr lang="zh-CN" altLang="en-US" dirty="0" smtClean="0"/>
              <a:t>删除与道路夹角大于阈值角度的点</a:t>
            </a:r>
            <a:endParaRPr lang="zh-CN" altLang="en-US" dirty="0"/>
          </a:p>
        </p:txBody>
      </p:sp>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8007" y="3838213"/>
            <a:ext cx="4146429" cy="2082902"/>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497964" y="3838213"/>
            <a:ext cx="4127052" cy="2082902"/>
          </a:xfrm>
          <a:prstGeom prst="rect">
            <a:avLst/>
          </a:prstGeom>
        </p:spPr>
      </p:pic>
    </p:spTree>
    <p:custDataLst>
      <p:tags r:id="rId1"/>
    </p:custDataLst>
    <p:extLst>
      <p:ext uri="{BB962C8B-B14F-4D97-AF65-F5344CB8AC3E}">
        <p14:creationId xmlns:p14="http://schemas.microsoft.com/office/powerpoint/2010/main" val="167506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7" grpId="0"/>
      <p:bldP spid="1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49" y="365126"/>
            <a:ext cx="3448675" cy="1325563"/>
          </a:xfrm>
        </p:spPr>
        <p:txBody>
          <a:bodyPr/>
          <a:lstStyle/>
          <a:p>
            <a:r>
              <a:rPr lang="zh-CN" altLang="en-US" dirty="0" smtClean="0"/>
              <a:t>地图匹配</a:t>
            </a:r>
            <a:endParaRPr lang="zh-CN" altLang="en-US" dirty="0"/>
          </a:p>
        </p:txBody>
      </p:sp>
      <p:sp>
        <p:nvSpPr>
          <p:cNvPr id="12" name="内容占位符 2"/>
          <p:cNvSpPr txBox="1">
            <a:spLocks/>
          </p:cNvSpPr>
          <p:nvPr/>
        </p:nvSpPr>
        <p:spPr>
          <a:xfrm>
            <a:off x="628649" y="1804365"/>
            <a:ext cx="2774222" cy="62404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lnSpc>
                <a:spcPct val="150000"/>
              </a:lnSpc>
              <a:spcBef>
                <a:spcPts val="0"/>
              </a:spcBef>
              <a:buNone/>
            </a:pPr>
            <a:r>
              <a:rPr lang="zh-CN" altLang="en-US" sz="2000" dirty="0" smtClean="0">
                <a:solidFill>
                  <a:srgbClr val="FF0000"/>
                </a:solidFill>
              </a:rPr>
              <a:t>方法</a:t>
            </a:r>
            <a:r>
              <a:rPr lang="en-US" altLang="zh-CN" sz="2000" dirty="0" smtClean="0">
                <a:solidFill>
                  <a:srgbClr val="FF0000"/>
                </a:solidFill>
              </a:rPr>
              <a:t>3:</a:t>
            </a:r>
            <a:r>
              <a:rPr lang="zh-CN" altLang="en-US" sz="2000" dirty="0" smtClean="0">
                <a:solidFill>
                  <a:schemeClr val="tx1">
                    <a:lumMod val="95000"/>
                    <a:lumOff val="5000"/>
                  </a:schemeClr>
                </a:solidFill>
              </a:rPr>
              <a:t>删除逆行轨迹</a:t>
            </a:r>
            <a:endParaRPr lang="en-US" altLang="zh-CN" sz="2000" dirty="0" smtClean="0">
              <a:solidFill>
                <a:schemeClr val="tx1">
                  <a:lumMod val="95000"/>
                  <a:lumOff val="5000"/>
                </a:schemeClr>
              </a:solidFill>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664" y="2909581"/>
            <a:ext cx="8393603" cy="2067153"/>
          </a:xfrm>
          <a:prstGeom prst="rect">
            <a:avLst/>
          </a:prstGeom>
        </p:spPr>
      </p:pic>
    </p:spTree>
    <p:custDataLst>
      <p:tags r:id="rId1"/>
    </p:custDataLst>
    <p:extLst>
      <p:ext uri="{BB962C8B-B14F-4D97-AF65-F5344CB8AC3E}">
        <p14:creationId xmlns:p14="http://schemas.microsoft.com/office/powerpoint/2010/main" val="1507942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内容概要</a:t>
            </a:r>
          </a:p>
        </p:txBody>
      </p:sp>
      <p:sp>
        <p:nvSpPr>
          <p:cNvPr id="3" name="内容占位符 2"/>
          <p:cNvSpPr>
            <a:spLocks noGrp="1"/>
          </p:cNvSpPr>
          <p:nvPr>
            <p:ph idx="1"/>
          </p:nvPr>
        </p:nvSpPr>
        <p:spPr/>
        <p:txBody>
          <a:bodyPr/>
          <a:lstStyle/>
          <a:p>
            <a:pPr>
              <a:lnSpc>
                <a:spcPct val="150000"/>
              </a:lnSpc>
            </a:pPr>
            <a:r>
              <a:rPr lang="zh-CN" altLang="en-US" dirty="0">
                <a:solidFill>
                  <a:schemeClr val="tx1"/>
                </a:solidFill>
              </a:rPr>
              <a:t>什么是轨迹数据</a:t>
            </a:r>
          </a:p>
          <a:p>
            <a:pPr>
              <a:lnSpc>
                <a:spcPct val="150000"/>
              </a:lnSpc>
            </a:pPr>
            <a:r>
              <a:rPr lang="zh-CN" altLang="en-US" dirty="0">
                <a:solidFill>
                  <a:schemeClr val="tx1"/>
                </a:solidFill>
              </a:rPr>
              <a:t>对轨迹数据的应用</a:t>
            </a:r>
          </a:p>
          <a:p>
            <a:pPr lvl="1">
              <a:lnSpc>
                <a:spcPct val="150000"/>
              </a:lnSpc>
            </a:pPr>
            <a:r>
              <a:rPr lang="zh-CN" altLang="en-US" sz="1800" dirty="0"/>
              <a:t>利用轨迹数据进行违章停车检测</a:t>
            </a:r>
          </a:p>
          <a:p>
            <a:pPr marL="342900" lvl="1" indent="0">
              <a:lnSpc>
                <a:spcPct val="150000"/>
              </a:lnSpc>
              <a:buNone/>
            </a:pPr>
            <a:r>
              <a:rPr lang="zh-CN" altLang="en-US" sz="1800" dirty="0">
                <a:solidFill>
                  <a:schemeClr val="accent1">
                    <a:lumMod val="75000"/>
                  </a:schemeClr>
                </a:solidFill>
              </a:rPr>
              <a:t>   </a:t>
            </a:r>
            <a:r>
              <a:rPr lang="en-US" altLang="zh-CN" sz="1800" dirty="0">
                <a:solidFill>
                  <a:schemeClr val="accent1">
                    <a:lumMod val="75000"/>
                  </a:schemeClr>
                </a:solidFill>
                <a:latin typeface="Times New Roman" panose="02020603050405020304" pitchFamily="18" charset="0"/>
                <a:cs typeface="Times New Roman" panose="02020603050405020304" pitchFamily="18" charset="0"/>
              </a:rPr>
              <a:t>Detecting Illegal Vehicle Parking Events using Sharing Bikes' Trajectories (KDD 2018)</a:t>
            </a:r>
          </a:p>
          <a:p>
            <a:pPr lvl="1">
              <a:lnSpc>
                <a:spcPct val="150000"/>
              </a:lnSpc>
            </a:pPr>
            <a:r>
              <a:rPr lang="zh-CN" altLang="en-US" sz="1800" dirty="0" smtClean="0">
                <a:solidFill>
                  <a:schemeClr val="tx1"/>
                </a:solidFill>
              </a:rPr>
              <a:t>利用</a:t>
            </a:r>
            <a:r>
              <a:rPr lang="zh-CN" altLang="en-US" sz="1800" dirty="0">
                <a:solidFill>
                  <a:schemeClr val="tx1"/>
                </a:solidFill>
              </a:rPr>
              <a:t>轨迹数据进行自行车道路规划</a:t>
            </a:r>
          </a:p>
          <a:p>
            <a:pPr marL="342900" lvl="1" indent="0">
              <a:lnSpc>
                <a:spcPct val="150000"/>
              </a:lnSpc>
              <a:buNone/>
            </a:pPr>
            <a:r>
              <a:rPr sz="1800" dirty="0">
                <a:solidFill>
                  <a:schemeClr val="accent1">
                    <a:lumMod val="75000"/>
                  </a:schemeClr>
                </a:solidFill>
              </a:rPr>
              <a:t>   </a:t>
            </a:r>
            <a:r>
              <a:rPr sz="1800" dirty="0">
                <a:solidFill>
                  <a:schemeClr val="accent1">
                    <a:lumMod val="75000"/>
                  </a:schemeClr>
                </a:solidFill>
                <a:latin typeface="Times New Roman" panose="02020603050405020304" pitchFamily="18" charset="0"/>
                <a:cs typeface="Times New Roman" panose="02020603050405020304" pitchFamily="18" charset="0"/>
              </a:rPr>
              <a:t>Planning Bike Lanes based on Sharing-Bikes</a:t>
            </a:r>
            <a:r>
              <a:rPr lang="en-US" altLang="zh-CN" sz="1800" dirty="0">
                <a:solidFill>
                  <a:schemeClr val="accent1">
                    <a:lumMod val="75000"/>
                  </a:schemeClr>
                </a:solidFill>
                <a:latin typeface="Times New Roman" panose="02020603050405020304" pitchFamily="18" charset="0"/>
                <a:cs typeface="Times New Roman" panose="02020603050405020304" pitchFamily="18" charset="0"/>
              </a:rPr>
              <a:t>’</a:t>
            </a:r>
            <a:r>
              <a:rPr sz="1800" dirty="0">
                <a:solidFill>
                  <a:schemeClr val="accent1">
                    <a:lumMod val="75000"/>
                  </a:schemeClr>
                </a:solidFill>
                <a:latin typeface="Times New Roman" panose="02020603050405020304" pitchFamily="18" charset="0"/>
                <a:cs typeface="Times New Roman" panose="02020603050405020304" pitchFamily="18" charset="0"/>
              </a:rPr>
              <a:t> Trajectories </a:t>
            </a:r>
            <a:r>
              <a:rPr lang="en-US" altLang="zh-CN" sz="1800" dirty="0">
                <a:solidFill>
                  <a:schemeClr val="accent1">
                    <a:lumMod val="75000"/>
                  </a:schemeClr>
                </a:solidFill>
                <a:latin typeface="Times New Roman" panose="02020603050405020304" pitchFamily="18" charset="0"/>
                <a:cs typeface="Times New Roman" panose="02020603050405020304" pitchFamily="18" charset="0"/>
              </a:rPr>
              <a:t>(KDD 2017</a:t>
            </a:r>
            <a:r>
              <a:rPr lang="en-US" altLang="zh-CN" sz="1800" dirty="0" smtClean="0">
                <a:solidFill>
                  <a:schemeClr val="accent1">
                    <a:lumMod val="75000"/>
                  </a:schemeClr>
                </a:solidFill>
                <a:latin typeface="Times New Roman" panose="02020603050405020304" pitchFamily="18" charset="0"/>
                <a:cs typeface="Times New Roman" panose="02020603050405020304" pitchFamily="18" charset="0"/>
              </a:rPr>
              <a:t>)</a:t>
            </a:r>
            <a:endParaRPr lang="zh-CN" altLang="en-US" sz="1800" dirty="0">
              <a:solidFill>
                <a:schemeClr val="accent1">
                  <a:lumMod val="75000"/>
                </a:schemeClr>
              </a:solidFill>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2436839" cy="1325563"/>
          </a:xfrm>
        </p:spPr>
        <p:txBody>
          <a:bodyPr/>
          <a:lstStyle/>
          <a:p>
            <a:r>
              <a:rPr lang="zh-CN" altLang="en-US" dirty="0" smtClean="0"/>
              <a:t>违停检测</a:t>
            </a:r>
            <a:endParaRPr lang="zh-CN" altLang="en-US" dirty="0"/>
          </a:p>
        </p:txBody>
      </p:sp>
      <p:sp>
        <p:nvSpPr>
          <p:cNvPr id="14" name="内容占位符 2"/>
          <p:cNvSpPr>
            <a:spLocks noGrp="1"/>
          </p:cNvSpPr>
          <p:nvPr>
            <p:ph idx="1"/>
          </p:nvPr>
        </p:nvSpPr>
        <p:spPr>
          <a:xfrm>
            <a:off x="628650" y="2080432"/>
            <a:ext cx="2759127" cy="497876"/>
          </a:xfrm>
        </p:spPr>
        <p:txBody>
          <a:bodyPr>
            <a:normAutofit/>
          </a:bodyPr>
          <a:lstStyle/>
          <a:p>
            <a:r>
              <a:rPr lang="zh-CN" altLang="en-US" sz="2400" dirty="0" smtClean="0">
                <a:solidFill>
                  <a:schemeClr val="tx1">
                    <a:lumMod val="95000"/>
                    <a:lumOff val="5000"/>
                  </a:schemeClr>
                </a:solidFill>
              </a:rPr>
              <a:t>数据皆无标记</a:t>
            </a:r>
            <a:endParaRPr lang="en-US" altLang="zh-CN" sz="2400" dirty="0" smtClean="0">
              <a:solidFill>
                <a:schemeClr val="tx1">
                  <a:lumMod val="95000"/>
                  <a:lumOff val="5000"/>
                </a:schemeClr>
              </a:solidFill>
            </a:endParaRPr>
          </a:p>
        </p:txBody>
      </p:sp>
      <p:sp>
        <p:nvSpPr>
          <p:cNvPr id="16" name="内容占位符 2"/>
          <p:cNvSpPr txBox="1">
            <a:spLocks/>
          </p:cNvSpPr>
          <p:nvPr/>
        </p:nvSpPr>
        <p:spPr>
          <a:xfrm>
            <a:off x="4219730" y="2080432"/>
            <a:ext cx="2578308"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tx1">
                    <a:lumMod val="95000"/>
                    <a:lumOff val="5000"/>
                  </a:schemeClr>
                </a:solidFill>
              </a:rPr>
              <a:t>标记正常情况</a:t>
            </a:r>
            <a:endParaRPr lang="en-US" altLang="zh-CN" sz="2400" dirty="0" smtClean="0">
              <a:solidFill>
                <a:schemeClr val="tx1">
                  <a:lumMod val="95000"/>
                  <a:lumOff val="5000"/>
                </a:schemeClr>
              </a:solidFill>
            </a:endParaRPr>
          </a:p>
        </p:txBody>
      </p:sp>
      <p:sp>
        <p:nvSpPr>
          <p:cNvPr id="17" name="内容占位符 2"/>
          <p:cNvSpPr txBox="1">
            <a:spLocks/>
          </p:cNvSpPr>
          <p:nvPr/>
        </p:nvSpPr>
        <p:spPr>
          <a:xfrm>
            <a:off x="628648" y="2972345"/>
            <a:ext cx="2759127" cy="5653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tx1">
                    <a:lumMod val="95000"/>
                    <a:lumOff val="5000"/>
                  </a:schemeClr>
                </a:solidFill>
                <a:cs typeface="Times New Roman" panose="02020603050405020304" pitchFamily="18" charset="0"/>
              </a:rPr>
              <a:t>违停情况复杂</a:t>
            </a:r>
            <a:endParaRPr lang="en-US" altLang="zh-CN" sz="2400" dirty="0" smtClean="0">
              <a:solidFill>
                <a:schemeClr val="tx1">
                  <a:lumMod val="95000"/>
                  <a:lumOff val="5000"/>
                </a:schemeClr>
              </a:solidFill>
              <a:cs typeface="Times New Roman" panose="02020603050405020304" pitchFamily="18" charset="0"/>
            </a:endParaRPr>
          </a:p>
        </p:txBody>
      </p:sp>
      <p:sp>
        <p:nvSpPr>
          <p:cNvPr id="18" name="内容占位符 2"/>
          <p:cNvSpPr txBox="1">
            <a:spLocks/>
          </p:cNvSpPr>
          <p:nvPr/>
        </p:nvSpPr>
        <p:spPr>
          <a:xfrm>
            <a:off x="628648" y="3931714"/>
            <a:ext cx="2759127"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chemeClr val="tx1">
                    <a:lumMod val="95000"/>
                    <a:lumOff val="5000"/>
                  </a:schemeClr>
                </a:solidFill>
                <a:cs typeface="Times New Roman" panose="02020603050405020304" pitchFamily="18" charset="0"/>
              </a:rPr>
              <a:t>骑行行为多样</a:t>
            </a:r>
            <a:endParaRPr lang="en-US" altLang="zh-CN" sz="2400" dirty="0" smtClean="0">
              <a:solidFill>
                <a:schemeClr val="tx1">
                  <a:lumMod val="95000"/>
                  <a:lumOff val="5000"/>
                </a:schemeClr>
              </a:solidFill>
              <a:cs typeface="Times New Roman" panose="02020603050405020304" pitchFamily="18" charset="0"/>
            </a:endParaRPr>
          </a:p>
        </p:txBody>
      </p:sp>
      <p:sp>
        <p:nvSpPr>
          <p:cNvPr id="19" name="内容占位符 2"/>
          <p:cNvSpPr txBox="1">
            <a:spLocks/>
          </p:cNvSpPr>
          <p:nvPr/>
        </p:nvSpPr>
        <p:spPr>
          <a:xfrm>
            <a:off x="628648" y="4819333"/>
            <a:ext cx="2759127" cy="56802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smtClean="0">
                <a:solidFill>
                  <a:schemeClr val="tx1">
                    <a:lumMod val="95000"/>
                    <a:lumOff val="5000"/>
                  </a:schemeClr>
                </a:solidFill>
                <a:cs typeface="Times New Roman" panose="02020603050405020304" pitchFamily="18" charset="0"/>
              </a:rPr>
              <a:t>GPS</a:t>
            </a:r>
            <a:r>
              <a:rPr lang="zh-CN" altLang="en-US" sz="2400" dirty="0" smtClean="0">
                <a:solidFill>
                  <a:schemeClr val="tx1">
                    <a:lumMod val="95000"/>
                    <a:lumOff val="5000"/>
                  </a:schemeClr>
                </a:solidFill>
                <a:cs typeface="Times New Roman" panose="02020603050405020304" pitchFamily="18" charset="0"/>
              </a:rPr>
              <a:t>经度有限</a:t>
            </a:r>
            <a:endParaRPr lang="en-US" altLang="zh-CN" sz="2400" dirty="0">
              <a:solidFill>
                <a:schemeClr val="tx1">
                  <a:lumMod val="95000"/>
                  <a:lumOff val="5000"/>
                </a:schemeClr>
              </a:solidFill>
              <a:cs typeface="Times New Roman" panose="02020603050405020304" pitchFamily="18" charset="0"/>
            </a:endParaRPr>
          </a:p>
        </p:txBody>
      </p:sp>
      <p:sp>
        <p:nvSpPr>
          <p:cNvPr id="5" name="矩形 4"/>
          <p:cNvSpPr/>
          <p:nvPr/>
        </p:nvSpPr>
        <p:spPr>
          <a:xfrm>
            <a:off x="4219730" y="2968051"/>
            <a:ext cx="4609477" cy="480131"/>
          </a:xfrm>
          <a:prstGeom prst="rect">
            <a:avLst/>
          </a:prstGeom>
        </p:spPr>
        <p:txBody>
          <a:bodyPr vert="horz" lIns="91440" tIns="45720" rIns="91440" bIns="45720" rtlCol="0">
            <a:normAutofit/>
          </a:bodyPr>
          <a:lstStyle/>
          <a:p>
            <a:pPr marL="228600" indent="-228600" defTabSz="914400">
              <a:lnSpc>
                <a:spcPct val="90000"/>
              </a:lnSpc>
              <a:spcBef>
                <a:spcPts val="1000"/>
              </a:spcBef>
              <a:buFont typeface="Arial" panose="020B0604020202020204" pitchFamily="34" charset="0"/>
              <a:buChar char="•"/>
            </a:pPr>
            <a:r>
              <a:rPr lang="zh-CN" altLang="en-US" sz="2400" dirty="0">
                <a:solidFill>
                  <a:schemeClr val="tx1">
                    <a:lumMod val="95000"/>
                    <a:lumOff val="5000"/>
                  </a:schemeClr>
                </a:solidFill>
                <a:latin typeface="宋体" panose="02010600030101010101" pitchFamily="2" charset="-122"/>
                <a:ea typeface="宋体" panose="02010600030101010101" pitchFamily="2" charset="-122"/>
              </a:rPr>
              <a:t>正常轨迹的模式稳定而且简单</a:t>
            </a:r>
          </a:p>
        </p:txBody>
      </p:sp>
      <p:sp>
        <p:nvSpPr>
          <p:cNvPr id="7" name="矩形 6"/>
          <p:cNvSpPr/>
          <p:nvPr/>
        </p:nvSpPr>
        <p:spPr>
          <a:xfrm>
            <a:off x="4219730" y="3948199"/>
            <a:ext cx="4474565" cy="867930"/>
          </a:xfrm>
          <a:prstGeom prst="rect">
            <a:avLst/>
          </a:prstGeom>
        </p:spPr>
        <p:txBody>
          <a:bodyPr vert="horz" lIns="91440" tIns="45720" rIns="91440" bIns="45720" rtlCol="0">
            <a:normAutofit/>
          </a:bodyPr>
          <a:lstStyle/>
          <a:p>
            <a:pPr marL="228600" indent="-228600" defTabSz="914400">
              <a:lnSpc>
                <a:spcPct val="90000"/>
              </a:lnSpc>
              <a:spcBef>
                <a:spcPts val="1000"/>
              </a:spcBef>
              <a:buFont typeface="Arial" panose="020B0604020202020204" pitchFamily="34" charset="0"/>
              <a:buChar char="•"/>
            </a:pPr>
            <a:r>
              <a:rPr lang="zh-CN" altLang="en-US" sz="2400" dirty="0">
                <a:solidFill>
                  <a:schemeClr val="tx1">
                    <a:lumMod val="95000"/>
                    <a:lumOff val="5000"/>
                  </a:schemeClr>
                </a:solidFill>
                <a:latin typeface="宋体" panose="02010600030101010101" pitchFamily="2" charset="-122"/>
                <a:ea typeface="宋体" panose="02010600030101010101" pitchFamily="2" charset="-122"/>
              </a:rPr>
              <a:t>限定时段，从时段中的所有轨迹中提取特征</a:t>
            </a:r>
            <a:endParaRPr lang="en-US" altLang="zh-CN" sz="2400"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8" name="矩形 7"/>
          <p:cNvSpPr/>
          <p:nvPr/>
        </p:nvSpPr>
        <p:spPr>
          <a:xfrm>
            <a:off x="4219730" y="4816129"/>
            <a:ext cx="4474565" cy="1255728"/>
          </a:xfrm>
          <a:prstGeom prst="rect">
            <a:avLst/>
          </a:prstGeom>
        </p:spPr>
        <p:txBody>
          <a:bodyPr vert="horz" lIns="91440" tIns="45720" rIns="91440" bIns="45720" rtlCol="0">
            <a:normAutofit/>
          </a:bodyPr>
          <a:lstStyle/>
          <a:p>
            <a:pPr marL="228600" indent="-228600" defTabSz="914400">
              <a:lnSpc>
                <a:spcPct val="90000"/>
              </a:lnSpc>
              <a:spcBef>
                <a:spcPts val="1000"/>
              </a:spcBef>
              <a:buFont typeface="Arial" panose="020B0604020202020204" pitchFamily="34" charset="0"/>
              <a:buChar char="•"/>
            </a:pPr>
            <a:r>
              <a:rPr lang="zh-CN" altLang="en-US" sz="2400" dirty="0">
                <a:solidFill>
                  <a:schemeClr val="tx1">
                    <a:lumMod val="95000"/>
                    <a:lumOff val="5000"/>
                  </a:schemeClr>
                </a:solidFill>
                <a:latin typeface="宋体" panose="02010600030101010101" pitchFamily="2" charset="-122"/>
                <a:ea typeface="宋体" panose="02010600030101010101" pitchFamily="2" charset="-122"/>
              </a:rPr>
              <a:t>通过建立基准轨迹来描述每个路段上的正常轨迹的特征</a:t>
            </a:r>
            <a:endParaRPr lang="en-US" altLang="zh-CN" sz="2400" dirty="0">
              <a:solidFill>
                <a:schemeClr val="tx1">
                  <a:lumMod val="95000"/>
                  <a:lumOff val="5000"/>
                </a:schemeClr>
              </a:solidFill>
              <a:latin typeface="宋体" panose="02010600030101010101" pitchFamily="2" charset="-122"/>
              <a:ea typeface="宋体" panose="02010600030101010101" pitchFamily="2" charset="-122"/>
            </a:endParaRPr>
          </a:p>
        </p:txBody>
      </p:sp>
      <p:sp>
        <p:nvSpPr>
          <p:cNvPr id="9" name="右箭头 8"/>
          <p:cNvSpPr/>
          <p:nvPr/>
        </p:nvSpPr>
        <p:spPr>
          <a:xfrm>
            <a:off x="3312827" y="2170373"/>
            <a:ext cx="622091" cy="317994"/>
          </a:xfrm>
          <a:prstGeom prst="rightArrow">
            <a:avLst>
              <a:gd name="adj1" fmla="val 31144"/>
              <a:gd name="adj2" fmla="val 50000"/>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箭头 19"/>
          <p:cNvSpPr/>
          <p:nvPr/>
        </p:nvSpPr>
        <p:spPr>
          <a:xfrm>
            <a:off x="3312826" y="3057992"/>
            <a:ext cx="622091" cy="317994"/>
          </a:xfrm>
          <a:prstGeom prst="rightArrow">
            <a:avLst>
              <a:gd name="adj1" fmla="val 31144"/>
              <a:gd name="adj2" fmla="val 50000"/>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20"/>
          <p:cNvSpPr/>
          <p:nvPr/>
        </p:nvSpPr>
        <p:spPr>
          <a:xfrm>
            <a:off x="3312826" y="4017361"/>
            <a:ext cx="622091" cy="317994"/>
          </a:xfrm>
          <a:prstGeom prst="rightArrow">
            <a:avLst>
              <a:gd name="adj1" fmla="val 31144"/>
              <a:gd name="adj2" fmla="val 50000"/>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右箭头 21"/>
          <p:cNvSpPr/>
          <p:nvPr/>
        </p:nvSpPr>
        <p:spPr>
          <a:xfrm>
            <a:off x="3312825" y="4823627"/>
            <a:ext cx="622091" cy="317994"/>
          </a:xfrm>
          <a:prstGeom prst="rightArrow">
            <a:avLst>
              <a:gd name="adj1" fmla="val 31144"/>
              <a:gd name="adj2" fmla="val 50000"/>
            </a:avLst>
          </a:prstGeom>
          <a:solidFill>
            <a:srgbClr val="00B05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628648" y="5841024"/>
            <a:ext cx="8228535" cy="461665"/>
          </a:xfrm>
          <a:prstGeom prst="rect">
            <a:avLst/>
          </a:prstGeom>
          <a:noFill/>
        </p:spPr>
        <p:txBody>
          <a:bodyPr wrap="none" rtlCol="0">
            <a:spAutoFit/>
          </a:bodyPr>
          <a:lstStyle/>
          <a:p>
            <a:r>
              <a:rPr lang="zh-CN" altLang="en-US" sz="2400" b="1" dirty="0" smtClean="0">
                <a:solidFill>
                  <a:srgbClr val="FF0000"/>
                </a:solidFill>
                <a:latin typeface="黑体" panose="02010609060101010101" pitchFamily="49" charset="-122"/>
                <a:ea typeface="黑体" panose="02010609060101010101" pitchFamily="49" charset="-122"/>
              </a:rPr>
              <a:t>聚合轨迹的与道路边界的偏移分布作为特征来检测违停现象</a:t>
            </a:r>
            <a:endParaRPr lang="zh-CN" altLang="en-US" sz="2400" b="1" dirty="0">
              <a:solidFill>
                <a:srgbClr val="FF0000"/>
              </a:solidFill>
              <a:latin typeface="黑体" panose="02010609060101010101" pitchFamily="49" charset="-122"/>
              <a:ea typeface="黑体" panose="02010609060101010101" pitchFamily="49" charset="-122"/>
            </a:endParaRPr>
          </a:p>
        </p:txBody>
      </p:sp>
    </p:spTree>
    <p:custDataLst>
      <p:tags r:id="rId1"/>
    </p:custDataLst>
    <p:extLst>
      <p:ext uri="{BB962C8B-B14F-4D97-AF65-F5344CB8AC3E}">
        <p14:creationId xmlns:p14="http://schemas.microsoft.com/office/powerpoint/2010/main" val="3527478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p"/>
      <p:bldP spid="16" grpId="0"/>
      <p:bldP spid="17" grpId="0"/>
      <p:bldP spid="18" grpId="0"/>
      <p:bldP spid="19" grpId="0"/>
      <p:bldP spid="5" grpId="0"/>
      <p:bldP spid="7" grpId="0"/>
      <p:bldP spid="8" grpId="0"/>
      <p:bldP spid="9" grpId="0" animBg="1"/>
      <p:bldP spid="20" grpId="0" animBg="1"/>
      <p:bldP spid="21" grpId="0" animBg="1"/>
      <p:bldP spid="22" grpId="0" animBg="1"/>
      <p:bldP spid="2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28650" y="365126"/>
            <a:ext cx="2511789" cy="1325563"/>
          </a:xfrm>
        </p:spPr>
        <p:txBody>
          <a:bodyPr/>
          <a:lstStyle/>
          <a:p>
            <a:r>
              <a:rPr lang="zh-CN" altLang="en-US" dirty="0" smtClean="0"/>
              <a:t>主要思想</a:t>
            </a:r>
            <a:endParaRPr lang="zh-CN" altLang="en-US" dirty="0"/>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650" y="1435856"/>
            <a:ext cx="4559587" cy="1547186"/>
          </a:xfrm>
          <a:prstGeom prst="rect">
            <a:avLst/>
          </a:prstGeom>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50" y="3278436"/>
            <a:ext cx="4559587" cy="1550671"/>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650" y="4829107"/>
            <a:ext cx="4559587" cy="1787277"/>
          </a:xfrm>
          <a:prstGeom prst="rect">
            <a:avLst/>
          </a:prstGeom>
        </p:spPr>
      </p:pic>
      <p:sp>
        <p:nvSpPr>
          <p:cNvPr id="10" name="文本框 9"/>
          <p:cNvSpPr txBox="1"/>
          <p:nvPr/>
        </p:nvSpPr>
        <p:spPr>
          <a:xfrm>
            <a:off x="6013370" y="2024783"/>
            <a:ext cx="1107996" cy="369332"/>
          </a:xfrm>
          <a:prstGeom prst="rect">
            <a:avLst/>
          </a:prstGeom>
          <a:noFill/>
        </p:spPr>
        <p:txBody>
          <a:bodyPr wrap="none" rtlCol="0">
            <a:spAutoFit/>
          </a:bodyPr>
          <a:lstStyle/>
          <a:p>
            <a:r>
              <a:rPr lang="zh-CN" altLang="en-US" b="1" dirty="0" smtClean="0">
                <a:latin typeface="宋体" panose="02010600030101010101" pitchFamily="2" charset="-122"/>
                <a:ea typeface="宋体" panose="02010600030101010101" pitchFamily="2" charset="-122"/>
              </a:rPr>
              <a:t>基准轨迹</a:t>
            </a:r>
            <a:endParaRPr lang="zh-CN" altLang="en-US" b="1" dirty="0">
              <a:latin typeface="宋体" panose="02010600030101010101" pitchFamily="2" charset="-122"/>
              <a:ea typeface="宋体" panose="02010600030101010101" pitchFamily="2" charset="-122"/>
            </a:endParaRPr>
          </a:p>
        </p:txBody>
      </p:sp>
      <p:sp>
        <p:nvSpPr>
          <p:cNvPr id="11" name="文本框 10"/>
          <p:cNvSpPr txBox="1"/>
          <p:nvPr/>
        </p:nvSpPr>
        <p:spPr>
          <a:xfrm>
            <a:off x="6013370" y="3781431"/>
            <a:ext cx="1107996" cy="369332"/>
          </a:xfrm>
          <a:prstGeom prst="rect">
            <a:avLst/>
          </a:prstGeom>
          <a:noFill/>
        </p:spPr>
        <p:txBody>
          <a:bodyPr wrap="none" rtlCol="0">
            <a:spAutoFit/>
          </a:bodyPr>
          <a:lstStyle/>
          <a:p>
            <a:r>
              <a:rPr lang="zh-CN" altLang="en-US" b="1" dirty="0">
                <a:solidFill>
                  <a:srgbClr val="00B0F0"/>
                </a:solidFill>
                <a:latin typeface="宋体" panose="02010600030101010101" pitchFamily="2" charset="-122"/>
                <a:ea typeface="宋体" panose="02010600030101010101" pitchFamily="2" charset="-122"/>
              </a:rPr>
              <a:t>正常</a:t>
            </a:r>
            <a:r>
              <a:rPr lang="zh-CN" altLang="en-US" b="1" dirty="0" smtClean="0">
                <a:solidFill>
                  <a:srgbClr val="00B0F0"/>
                </a:solidFill>
                <a:latin typeface="宋体" panose="02010600030101010101" pitchFamily="2" charset="-122"/>
                <a:ea typeface="宋体" panose="02010600030101010101" pitchFamily="2" charset="-122"/>
              </a:rPr>
              <a:t>轨迹</a:t>
            </a:r>
            <a:endParaRPr lang="zh-CN" altLang="en-US" b="1" dirty="0">
              <a:solidFill>
                <a:srgbClr val="00B0F0"/>
              </a:solidFill>
              <a:latin typeface="宋体" panose="02010600030101010101" pitchFamily="2" charset="-122"/>
              <a:ea typeface="宋体" panose="02010600030101010101" pitchFamily="2" charset="-122"/>
            </a:endParaRPr>
          </a:p>
        </p:txBody>
      </p:sp>
      <p:sp>
        <p:nvSpPr>
          <p:cNvPr id="12" name="文本框 11"/>
          <p:cNvSpPr txBox="1"/>
          <p:nvPr/>
        </p:nvSpPr>
        <p:spPr>
          <a:xfrm>
            <a:off x="6013370" y="5538079"/>
            <a:ext cx="1107996" cy="369332"/>
          </a:xfrm>
          <a:prstGeom prst="rect">
            <a:avLst/>
          </a:prstGeom>
          <a:noFill/>
        </p:spPr>
        <p:txBody>
          <a:bodyPr wrap="none" rtlCol="0">
            <a:spAutoFit/>
          </a:bodyPr>
          <a:lstStyle/>
          <a:p>
            <a:r>
              <a:rPr lang="zh-CN" altLang="en-US" b="1" dirty="0" smtClean="0">
                <a:solidFill>
                  <a:srgbClr val="FF0000"/>
                </a:solidFill>
                <a:latin typeface="宋体" panose="02010600030101010101" pitchFamily="2" charset="-122"/>
                <a:ea typeface="宋体" panose="02010600030101010101" pitchFamily="2" charset="-122"/>
              </a:rPr>
              <a:t>存在</a:t>
            </a:r>
            <a:r>
              <a:rPr lang="zh-CN" altLang="en-US" b="1" dirty="0">
                <a:solidFill>
                  <a:srgbClr val="FF0000"/>
                </a:solidFill>
                <a:latin typeface="宋体" panose="02010600030101010101" pitchFamily="2" charset="-122"/>
                <a:ea typeface="宋体" panose="02010600030101010101" pitchFamily="2" charset="-122"/>
              </a:rPr>
              <a:t>违停</a:t>
            </a:r>
          </a:p>
        </p:txBody>
      </p:sp>
    </p:spTree>
    <p:custDataLst>
      <p:tags r:id="rId1"/>
    </p:custDataLst>
    <p:extLst>
      <p:ext uri="{BB962C8B-B14F-4D97-AF65-F5344CB8AC3E}">
        <p14:creationId xmlns:p14="http://schemas.microsoft.com/office/powerpoint/2010/main" val="39954876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060" y="193050"/>
            <a:ext cx="3391819" cy="1325563"/>
          </a:xfrm>
        </p:spPr>
        <p:txBody>
          <a:bodyPr>
            <a:normAutofit/>
          </a:bodyPr>
          <a:lstStyle/>
          <a:p>
            <a:r>
              <a:rPr lang="zh-CN" altLang="en-US" sz="4000" dirty="0" smtClean="0"/>
              <a:t>基准轨迹建模</a:t>
            </a:r>
            <a:endParaRPr lang="zh-CN" altLang="en-US" sz="4000" dirty="0"/>
          </a:p>
        </p:txBody>
      </p:sp>
      <p:sp>
        <p:nvSpPr>
          <p:cNvPr id="18" name="内容占位符 2"/>
          <p:cNvSpPr>
            <a:spLocks noGrp="1"/>
          </p:cNvSpPr>
          <p:nvPr>
            <p:ph idx="1"/>
          </p:nvPr>
        </p:nvSpPr>
        <p:spPr>
          <a:xfrm>
            <a:off x="603061" y="1518613"/>
            <a:ext cx="1862822" cy="497876"/>
          </a:xfrm>
        </p:spPr>
        <p:txBody>
          <a:bodyPr>
            <a:normAutofit/>
          </a:bodyPr>
          <a:lstStyle/>
          <a:p>
            <a:r>
              <a:rPr lang="zh-CN" altLang="en-US" sz="2400" dirty="0" smtClean="0">
                <a:solidFill>
                  <a:srgbClr val="0070C0"/>
                </a:solidFill>
              </a:rPr>
              <a:t>简单建模</a:t>
            </a:r>
            <a:endParaRPr lang="en-US" altLang="zh-CN" sz="2400" dirty="0" smtClean="0">
              <a:solidFill>
                <a:srgbClr val="0070C0"/>
              </a:solidFill>
            </a:endParaRPr>
          </a:p>
        </p:txBody>
      </p:sp>
      <p:sp>
        <p:nvSpPr>
          <p:cNvPr id="19" name="内容占位符 2"/>
          <p:cNvSpPr txBox="1">
            <a:spLocks/>
          </p:cNvSpPr>
          <p:nvPr/>
        </p:nvSpPr>
        <p:spPr>
          <a:xfrm>
            <a:off x="603060" y="2763303"/>
            <a:ext cx="2942113"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rgbClr val="0070C0"/>
                </a:solidFill>
              </a:rPr>
              <a:t>利用夜间</a:t>
            </a:r>
            <a:r>
              <a:rPr lang="zh-CN" altLang="en-US" sz="2400" dirty="0">
                <a:solidFill>
                  <a:srgbClr val="0070C0"/>
                </a:solidFill>
              </a:rPr>
              <a:t>轨迹</a:t>
            </a:r>
            <a:r>
              <a:rPr lang="zh-CN" altLang="en-US" sz="2400" dirty="0" smtClean="0">
                <a:solidFill>
                  <a:srgbClr val="0070C0"/>
                </a:solidFill>
              </a:rPr>
              <a:t>建模</a:t>
            </a:r>
            <a:endParaRPr lang="en-US" altLang="zh-CN" sz="2400" dirty="0" smtClean="0">
              <a:solidFill>
                <a:srgbClr val="0070C0"/>
              </a:solidFill>
            </a:endParaRPr>
          </a:p>
        </p:txBody>
      </p:sp>
      <p:sp>
        <p:nvSpPr>
          <p:cNvPr id="20" name="内容占位符 2"/>
          <p:cNvSpPr txBox="1">
            <a:spLocks/>
          </p:cNvSpPr>
          <p:nvPr/>
        </p:nvSpPr>
        <p:spPr>
          <a:xfrm>
            <a:off x="800430" y="2016489"/>
            <a:ext cx="7481635"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tx1">
                    <a:lumMod val="95000"/>
                    <a:lumOff val="5000"/>
                  </a:schemeClr>
                </a:solidFill>
              </a:rPr>
              <a:t>直接使用道路形状作为基准轨迹</a:t>
            </a:r>
            <a:endParaRPr lang="en-US" altLang="zh-CN" sz="2000" dirty="0" smtClean="0">
              <a:solidFill>
                <a:schemeClr val="tx1">
                  <a:lumMod val="95000"/>
                  <a:lumOff val="5000"/>
                </a:schemeClr>
              </a:solidFill>
            </a:endParaRPr>
          </a:p>
        </p:txBody>
      </p:sp>
      <p:sp>
        <p:nvSpPr>
          <p:cNvPr id="21" name="内容占位符 2"/>
          <p:cNvSpPr txBox="1">
            <a:spLocks/>
          </p:cNvSpPr>
          <p:nvPr/>
        </p:nvSpPr>
        <p:spPr>
          <a:xfrm>
            <a:off x="800431" y="3380398"/>
            <a:ext cx="6409838" cy="457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tx1">
                    <a:lumMod val="95000"/>
                    <a:lumOff val="5000"/>
                  </a:schemeClr>
                </a:solidFill>
              </a:rPr>
              <a:t>利用</a:t>
            </a:r>
            <a:r>
              <a:rPr lang="en-US" altLang="zh-CN" sz="2000" dirty="0" smtClean="0">
                <a:solidFill>
                  <a:schemeClr val="tx1">
                    <a:lumMod val="95000"/>
                    <a:lumOff val="5000"/>
                  </a:schemeClr>
                </a:solidFill>
              </a:rPr>
              <a:t>11:00 pm – 7:00am </a:t>
            </a:r>
            <a:r>
              <a:rPr lang="zh-CN" altLang="en-US" sz="2000" dirty="0" smtClean="0">
                <a:solidFill>
                  <a:schemeClr val="tx1">
                    <a:lumMod val="95000"/>
                    <a:lumOff val="5000"/>
                  </a:schemeClr>
                </a:solidFill>
              </a:rPr>
              <a:t>时段的轨迹作为基准轨迹</a:t>
            </a:r>
            <a:endParaRPr lang="en-US" altLang="zh-CN" sz="2000" dirty="0" smtClean="0">
              <a:solidFill>
                <a:schemeClr val="tx1">
                  <a:lumMod val="95000"/>
                  <a:lumOff val="5000"/>
                </a:schemeClr>
              </a:solidFill>
            </a:endParaRPr>
          </a:p>
        </p:txBody>
      </p:sp>
      <p:sp>
        <p:nvSpPr>
          <p:cNvPr id="25" name="内容占位符 2"/>
          <p:cNvSpPr txBox="1">
            <a:spLocks/>
          </p:cNvSpPr>
          <p:nvPr/>
        </p:nvSpPr>
        <p:spPr>
          <a:xfrm>
            <a:off x="800430" y="3956701"/>
            <a:ext cx="7916349" cy="457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chemeClr val="tx1">
                    <a:lumMod val="95000"/>
                    <a:lumOff val="5000"/>
                  </a:schemeClr>
                </a:solidFill>
              </a:rPr>
              <a:t>利用这个时段中，</a:t>
            </a:r>
            <a:r>
              <a:rPr lang="en-US" altLang="zh-CN" sz="2000" dirty="0" smtClean="0">
                <a:solidFill>
                  <a:schemeClr val="tx1">
                    <a:lumMod val="95000"/>
                    <a:lumOff val="5000"/>
                  </a:schemeClr>
                </a:solidFill>
              </a:rPr>
              <a:t>6</a:t>
            </a:r>
            <a:r>
              <a:rPr lang="zh-CN" altLang="en-US" sz="2000" dirty="0" smtClean="0">
                <a:solidFill>
                  <a:schemeClr val="tx1">
                    <a:lumMod val="95000"/>
                    <a:lumOff val="5000"/>
                  </a:schemeClr>
                </a:solidFill>
              </a:rPr>
              <a:t>个月的历史轨迹数据来进行基准轨迹建模</a:t>
            </a:r>
            <a:endParaRPr lang="en-US" altLang="zh-CN" sz="2000" dirty="0" smtClean="0">
              <a:solidFill>
                <a:schemeClr val="tx1">
                  <a:lumMod val="95000"/>
                  <a:lumOff val="5000"/>
                </a:schemeClr>
              </a:solidFill>
            </a:endParaRPr>
          </a:p>
        </p:txBody>
      </p:sp>
    </p:spTree>
    <p:extLst>
      <p:ext uri="{BB962C8B-B14F-4D97-AF65-F5344CB8AC3E}">
        <p14:creationId xmlns:p14="http://schemas.microsoft.com/office/powerpoint/2010/main" val="193785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build="p"/>
      <p:bldP spid="20" grpId="0" build="p"/>
      <p:bldP spid="21" grpId="0" build="p"/>
      <p:bldP spid="2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060" y="193050"/>
            <a:ext cx="3391819" cy="1325563"/>
          </a:xfrm>
        </p:spPr>
        <p:txBody>
          <a:bodyPr>
            <a:normAutofit/>
          </a:bodyPr>
          <a:lstStyle/>
          <a:p>
            <a:r>
              <a:rPr lang="zh-CN" altLang="en-US" sz="4000" dirty="0" smtClean="0"/>
              <a:t>基准特征提取</a:t>
            </a:r>
            <a:endParaRPr lang="zh-CN" altLang="en-US" sz="4000" dirty="0"/>
          </a:p>
        </p:txBody>
      </p:sp>
      <p:sp>
        <p:nvSpPr>
          <p:cNvPr id="18" name="内容占位符 2"/>
          <p:cNvSpPr>
            <a:spLocks noGrp="1"/>
          </p:cNvSpPr>
          <p:nvPr>
            <p:ph idx="1"/>
          </p:nvPr>
        </p:nvSpPr>
        <p:spPr>
          <a:xfrm>
            <a:off x="603060" y="1322764"/>
            <a:ext cx="4568547" cy="497876"/>
          </a:xfrm>
        </p:spPr>
        <p:txBody>
          <a:bodyPr>
            <a:normAutofit/>
          </a:bodyPr>
          <a:lstStyle/>
          <a:p>
            <a:r>
              <a:rPr lang="zh-CN" altLang="en-US" sz="2000" dirty="0" smtClean="0">
                <a:solidFill>
                  <a:srgbClr val="00B050"/>
                </a:solidFill>
              </a:rPr>
              <a:t>保证用于处理的轨迹采样公平</a:t>
            </a:r>
            <a:endParaRPr lang="en-US" altLang="zh-CN" sz="2000" dirty="0" smtClean="0">
              <a:solidFill>
                <a:srgbClr val="00B050"/>
              </a:solidFill>
            </a:endParaRPr>
          </a:p>
        </p:txBody>
      </p:sp>
      <p:sp>
        <p:nvSpPr>
          <p:cNvPr id="19" name="内容占位符 2"/>
          <p:cNvSpPr txBox="1">
            <a:spLocks/>
          </p:cNvSpPr>
          <p:nvPr/>
        </p:nvSpPr>
        <p:spPr>
          <a:xfrm>
            <a:off x="603059" y="2904949"/>
            <a:ext cx="2942113"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rgbClr val="0070C0"/>
                </a:solidFill>
              </a:rPr>
              <a:t>提取平均偏移</a:t>
            </a:r>
            <a:endParaRPr lang="en-US" altLang="zh-CN" sz="2000" dirty="0" smtClean="0">
              <a:solidFill>
                <a:srgbClr val="0070C0"/>
              </a:solidFill>
            </a:endParaRPr>
          </a:p>
        </p:txBody>
      </p:sp>
      <p:sp>
        <p:nvSpPr>
          <p:cNvPr id="20" name="内容占位符 2"/>
          <p:cNvSpPr txBox="1">
            <a:spLocks/>
          </p:cNvSpPr>
          <p:nvPr/>
        </p:nvSpPr>
        <p:spPr>
          <a:xfrm>
            <a:off x="800431" y="1778869"/>
            <a:ext cx="4993267" cy="9440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smtClean="0">
                <a:solidFill>
                  <a:schemeClr val="tx1">
                    <a:lumMod val="95000"/>
                    <a:lumOff val="5000"/>
                  </a:schemeClr>
                </a:solidFill>
              </a:rPr>
              <a:t>每条轨迹进行进一步划分（</a:t>
            </a:r>
            <a:r>
              <a:rPr lang="en-US" altLang="zh-CN" sz="1800" dirty="0" smtClean="0">
                <a:solidFill>
                  <a:schemeClr val="tx1">
                    <a:lumMod val="95000"/>
                    <a:lumOff val="5000"/>
                  </a:schemeClr>
                </a:solidFill>
              </a:rPr>
              <a:t>50m</a:t>
            </a:r>
            <a:r>
              <a:rPr lang="zh-CN" altLang="en-US" sz="1800" dirty="0" smtClean="0">
                <a:solidFill>
                  <a:schemeClr val="tx1">
                    <a:lumMod val="95000"/>
                    <a:lumOff val="5000"/>
                  </a:schemeClr>
                </a:solidFill>
              </a:rPr>
              <a:t>一段）</a:t>
            </a:r>
            <a:endParaRPr lang="en-US" altLang="zh-CN" sz="1800" dirty="0" smtClean="0">
              <a:solidFill>
                <a:schemeClr val="tx1">
                  <a:lumMod val="95000"/>
                  <a:lumOff val="5000"/>
                </a:schemeClr>
              </a:solidFill>
            </a:endParaRPr>
          </a:p>
          <a:p>
            <a:r>
              <a:rPr lang="zh-CN" altLang="en-US" sz="1800" dirty="0">
                <a:solidFill>
                  <a:schemeClr val="tx1">
                    <a:lumMod val="95000"/>
                    <a:lumOff val="5000"/>
                  </a:schemeClr>
                </a:solidFill>
              </a:rPr>
              <a:t>每条</a:t>
            </a:r>
            <a:r>
              <a:rPr lang="zh-CN" altLang="en-US" sz="1800" dirty="0" smtClean="0">
                <a:solidFill>
                  <a:schemeClr val="tx1">
                    <a:lumMod val="95000"/>
                    <a:lumOff val="5000"/>
                  </a:schemeClr>
                </a:solidFill>
              </a:rPr>
              <a:t>轨迹的</a:t>
            </a:r>
            <a:r>
              <a:rPr lang="en-US" altLang="zh-CN" sz="1800" dirty="0" smtClean="0">
                <a:solidFill>
                  <a:schemeClr val="tx1">
                    <a:lumMod val="95000"/>
                    <a:lumOff val="5000"/>
                  </a:schemeClr>
                </a:solidFill>
              </a:rPr>
              <a:t>GPS</a:t>
            </a:r>
            <a:r>
              <a:rPr lang="zh-CN" altLang="en-US" sz="1800" dirty="0" smtClean="0">
                <a:solidFill>
                  <a:schemeClr val="tx1">
                    <a:lumMod val="95000"/>
                    <a:lumOff val="5000"/>
                  </a:schemeClr>
                </a:solidFill>
              </a:rPr>
              <a:t>点重新采样（每</a:t>
            </a:r>
            <a:r>
              <a:rPr lang="en-US" altLang="zh-CN" sz="1800" dirty="0" smtClean="0">
                <a:solidFill>
                  <a:schemeClr val="tx1">
                    <a:lumMod val="95000"/>
                    <a:lumOff val="5000"/>
                  </a:schemeClr>
                </a:solidFill>
              </a:rPr>
              <a:t>5m</a:t>
            </a:r>
            <a:r>
              <a:rPr lang="zh-CN" altLang="en-US" sz="1800" dirty="0" smtClean="0">
                <a:solidFill>
                  <a:schemeClr val="tx1">
                    <a:lumMod val="95000"/>
                    <a:lumOff val="5000"/>
                  </a:schemeClr>
                </a:solidFill>
              </a:rPr>
              <a:t>采样一个点）</a:t>
            </a:r>
            <a:endParaRPr lang="en-US" altLang="zh-CN" sz="1800" dirty="0" smtClean="0">
              <a:solidFill>
                <a:schemeClr val="tx1">
                  <a:lumMod val="95000"/>
                  <a:lumOff val="5000"/>
                </a:schemeClr>
              </a:solidFill>
            </a:endParaRPr>
          </a:p>
        </p:txBody>
      </p:sp>
      <p:sp>
        <p:nvSpPr>
          <p:cNvPr id="21" name="内容占位符 2"/>
          <p:cNvSpPr txBox="1">
            <a:spLocks/>
          </p:cNvSpPr>
          <p:nvPr/>
        </p:nvSpPr>
        <p:spPr>
          <a:xfrm>
            <a:off x="653027" y="3438776"/>
            <a:ext cx="4468612" cy="4570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1800" dirty="0" smtClean="0">
                <a:solidFill>
                  <a:schemeClr val="tx1">
                    <a:lumMod val="95000"/>
                    <a:lumOff val="5000"/>
                  </a:schemeClr>
                </a:solidFill>
              </a:rPr>
              <a:t>Offset 5m</a:t>
            </a:r>
            <a:r>
              <a:rPr lang="zh-CN" altLang="en-US" sz="1800" dirty="0" smtClean="0">
                <a:solidFill>
                  <a:schemeClr val="tx1">
                    <a:lumMod val="95000"/>
                    <a:lumOff val="5000"/>
                  </a:schemeClr>
                </a:solidFill>
              </a:rPr>
              <a:t>范围内所有点的平均偏移</a:t>
            </a:r>
            <a:endParaRPr lang="en-US" altLang="zh-CN" sz="1800" dirty="0" smtClean="0">
              <a:solidFill>
                <a:schemeClr val="tx1">
                  <a:lumMod val="95000"/>
                  <a:lumOff val="5000"/>
                </a:schemeClr>
              </a:solidFill>
            </a:endParaRPr>
          </a:p>
        </p:txBody>
      </p:sp>
      <p:sp>
        <p:nvSpPr>
          <p:cNvPr id="8" name="内容占位符 2"/>
          <p:cNvSpPr txBox="1">
            <a:spLocks/>
          </p:cNvSpPr>
          <p:nvPr/>
        </p:nvSpPr>
        <p:spPr>
          <a:xfrm>
            <a:off x="603059" y="4540223"/>
            <a:ext cx="2942113"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rgbClr val="0070C0"/>
                </a:solidFill>
              </a:rPr>
              <a:t>提取最大偏移</a:t>
            </a:r>
            <a:endParaRPr lang="en-US" altLang="zh-CN" sz="2000" dirty="0" smtClean="0">
              <a:solidFill>
                <a:srgbClr val="0070C0"/>
              </a:solidFill>
            </a:endParaRPr>
          </a:p>
        </p:txBody>
      </p:sp>
      <p:sp>
        <p:nvSpPr>
          <p:cNvPr id="9" name="内容占位符 2"/>
          <p:cNvSpPr txBox="1">
            <a:spLocks/>
          </p:cNvSpPr>
          <p:nvPr/>
        </p:nvSpPr>
        <p:spPr>
          <a:xfrm>
            <a:off x="800431" y="5186711"/>
            <a:ext cx="3973936" cy="8168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smtClean="0">
                <a:solidFill>
                  <a:schemeClr val="tx1">
                    <a:lumMod val="95000"/>
                    <a:lumOff val="5000"/>
                  </a:schemeClr>
                </a:solidFill>
              </a:rPr>
              <a:t>每条轨迹的最大偏移，每</a:t>
            </a:r>
            <a:r>
              <a:rPr lang="en-US" altLang="zh-CN" sz="1800" dirty="0" smtClean="0">
                <a:solidFill>
                  <a:schemeClr val="tx1">
                    <a:lumMod val="95000"/>
                    <a:lumOff val="5000"/>
                  </a:schemeClr>
                </a:solidFill>
              </a:rPr>
              <a:t>50m</a:t>
            </a:r>
            <a:r>
              <a:rPr lang="zh-CN" altLang="en-US" sz="1800" dirty="0" smtClean="0">
                <a:solidFill>
                  <a:schemeClr val="tx1">
                    <a:lumMod val="95000"/>
                    <a:lumOff val="5000"/>
                  </a:schemeClr>
                </a:solidFill>
              </a:rPr>
              <a:t>道路中的</a:t>
            </a:r>
            <a:r>
              <a:rPr lang="en-US" altLang="zh-CN" sz="1800" dirty="0" smtClean="0">
                <a:solidFill>
                  <a:schemeClr val="tx1">
                    <a:lumMod val="95000"/>
                    <a:lumOff val="5000"/>
                  </a:schemeClr>
                </a:solidFill>
              </a:rPr>
              <a:t>top-10</a:t>
            </a:r>
            <a:r>
              <a:rPr lang="zh-CN" altLang="en-US" sz="1800" dirty="0" smtClean="0">
                <a:solidFill>
                  <a:schemeClr val="tx1">
                    <a:lumMod val="95000"/>
                    <a:lumOff val="5000"/>
                  </a:schemeClr>
                </a:solidFill>
              </a:rPr>
              <a:t>偏移点作为最终特征</a:t>
            </a:r>
            <a:endParaRPr lang="en-US" altLang="zh-CN" sz="1800" dirty="0" smtClean="0">
              <a:solidFill>
                <a:schemeClr val="tx1">
                  <a:lumMod val="95000"/>
                  <a:lumOff val="5000"/>
                </a:schemeClr>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4170" y="276473"/>
            <a:ext cx="2644577" cy="1650324"/>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92597" y="2309117"/>
            <a:ext cx="2409554" cy="168954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1056" y="4540223"/>
            <a:ext cx="2397743" cy="1650671"/>
          </a:xfrm>
          <a:prstGeom prst="rect">
            <a:avLst/>
          </a:prstGeom>
        </p:spPr>
      </p:pic>
      <p:sp>
        <p:nvSpPr>
          <p:cNvPr id="7" name="文本框 6"/>
          <p:cNvSpPr txBox="1"/>
          <p:nvPr/>
        </p:nvSpPr>
        <p:spPr>
          <a:xfrm>
            <a:off x="7034078" y="1918591"/>
            <a:ext cx="902811" cy="307777"/>
          </a:xfrm>
          <a:prstGeom prst="rect">
            <a:avLst/>
          </a:prstGeom>
          <a:noFill/>
        </p:spPr>
        <p:txBody>
          <a:bodyPr wrap="none" rtlCol="0">
            <a:spAutoFit/>
          </a:bodyPr>
          <a:lstStyle/>
          <a:p>
            <a:r>
              <a:rPr lang="zh-CN" altLang="en-US" sz="1400" b="1" dirty="0" smtClean="0">
                <a:latin typeface="宋体" panose="02010600030101010101" pitchFamily="2" charset="-122"/>
                <a:ea typeface="宋体" panose="02010600030101010101" pitchFamily="2" charset="-122"/>
              </a:rPr>
              <a:t>原始轨迹</a:t>
            </a:r>
            <a:endParaRPr lang="zh-CN" altLang="en-US" sz="1400" b="1" dirty="0">
              <a:latin typeface="宋体" panose="02010600030101010101" pitchFamily="2" charset="-122"/>
              <a:ea typeface="宋体" panose="02010600030101010101" pitchFamily="2" charset="-122"/>
            </a:endParaRP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4170" y="4549593"/>
            <a:ext cx="434012" cy="1351841"/>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14170" y="2315477"/>
            <a:ext cx="434012" cy="1351841"/>
          </a:xfrm>
          <a:prstGeom prst="rect">
            <a:avLst/>
          </a:prstGeom>
        </p:spPr>
      </p:pic>
      <p:sp>
        <p:nvSpPr>
          <p:cNvPr id="22" name="文本框 21"/>
          <p:cNvSpPr txBox="1"/>
          <p:nvPr/>
        </p:nvSpPr>
        <p:spPr>
          <a:xfrm>
            <a:off x="7034078" y="4115551"/>
            <a:ext cx="902811" cy="307777"/>
          </a:xfrm>
          <a:prstGeom prst="rect">
            <a:avLst/>
          </a:prstGeom>
          <a:noFill/>
        </p:spPr>
        <p:txBody>
          <a:bodyPr wrap="none" rtlCol="0">
            <a:spAutoFit/>
          </a:bodyPr>
          <a:lstStyle/>
          <a:p>
            <a:r>
              <a:rPr lang="zh-CN" altLang="en-US" sz="1400" b="1" dirty="0">
                <a:latin typeface="宋体" panose="02010600030101010101" pitchFamily="2" charset="-122"/>
                <a:ea typeface="宋体" panose="02010600030101010101" pitchFamily="2" charset="-122"/>
              </a:rPr>
              <a:t>平均偏移</a:t>
            </a:r>
          </a:p>
        </p:txBody>
      </p:sp>
      <p:sp>
        <p:nvSpPr>
          <p:cNvPr id="23" name="文本框 22"/>
          <p:cNvSpPr txBox="1"/>
          <p:nvPr/>
        </p:nvSpPr>
        <p:spPr>
          <a:xfrm>
            <a:off x="7034078" y="6311625"/>
            <a:ext cx="902811" cy="307777"/>
          </a:xfrm>
          <a:prstGeom prst="rect">
            <a:avLst/>
          </a:prstGeom>
          <a:noFill/>
        </p:spPr>
        <p:txBody>
          <a:bodyPr wrap="none" rtlCol="0">
            <a:spAutoFit/>
          </a:bodyPr>
          <a:lstStyle/>
          <a:p>
            <a:r>
              <a:rPr lang="zh-CN" altLang="en-US" sz="1400" b="1" dirty="0">
                <a:latin typeface="宋体" panose="02010600030101010101" pitchFamily="2" charset="-122"/>
                <a:ea typeface="宋体" panose="02010600030101010101" pitchFamily="2" charset="-122"/>
              </a:rPr>
              <a:t>最大偏移</a:t>
            </a:r>
          </a:p>
        </p:txBody>
      </p:sp>
    </p:spTree>
    <p:extLst>
      <p:ext uri="{BB962C8B-B14F-4D97-AF65-F5344CB8AC3E}">
        <p14:creationId xmlns:p14="http://schemas.microsoft.com/office/powerpoint/2010/main" val="283651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p"/>
      <p:bldP spid="19" grpId="0"/>
      <p:bldP spid="20" grpId="0"/>
      <p:bldP spid="21" grpId="0"/>
      <p:bldP spid="8" grpId="0"/>
      <p:bldP spid="9" grpId="0"/>
      <p:bldP spid="7" grpId="0"/>
      <p:bldP spid="22" grpId="0"/>
      <p:bldP spid="2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061" y="193050"/>
            <a:ext cx="2792212" cy="1325563"/>
          </a:xfrm>
        </p:spPr>
        <p:txBody>
          <a:bodyPr>
            <a:normAutofit/>
          </a:bodyPr>
          <a:lstStyle/>
          <a:p>
            <a:r>
              <a:rPr lang="zh-CN" altLang="en-US" sz="4000" dirty="0" smtClean="0"/>
              <a:t>违停检测</a:t>
            </a:r>
            <a:endParaRPr lang="zh-CN" altLang="en-US" sz="4000" dirty="0"/>
          </a:p>
        </p:txBody>
      </p:sp>
      <p:sp>
        <p:nvSpPr>
          <p:cNvPr id="18" name="内容占位符 2"/>
          <p:cNvSpPr>
            <a:spLocks noGrp="1"/>
          </p:cNvSpPr>
          <p:nvPr>
            <p:ph idx="1"/>
          </p:nvPr>
        </p:nvSpPr>
        <p:spPr>
          <a:xfrm>
            <a:off x="603060" y="1322764"/>
            <a:ext cx="6577229" cy="497876"/>
          </a:xfrm>
        </p:spPr>
        <p:txBody>
          <a:bodyPr>
            <a:normAutofit/>
          </a:bodyPr>
          <a:lstStyle/>
          <a:p>
            <a:pPr marL="0" indent="0">
              <a:buNone/>
            </a:pPr>
            <a:r>
              <a:rPr lang="zh-CN" altLang="en-US" sz="2000" dirty="0" smtClean="0">
                <a:solidFill>
                  <a:srgbClr val="00B050"/>
                </a:solidFill>
              </a:rPr>
              <a:t>如果两条轨迹的特征足够相似，那么它们服从同一分布</a:t>
            </a:r>
            <a:endParaRPr lang="en-US" altLang="zh-CN" sz="2000" dirty="0" smtClean="0">
              <a:solidFill>
                <a:srgbClr val="00B050"/>
              </a:solidFill>
            </a:endParaRPr>
          </a:p>
        </p:txBody>
      </p:sp>
      <p:sp>
        <p:nvSpPr>
          <p:cNvPr id="8" name="内容占位符 2"/>
          <p:cNvSpPr txBox="1">
            <a:spLocks/>
          </p:cNvSpPr>
          <p:nvPr/>
        </p:nvSpPr>
        <p:spPr>
          <a:xfrm>
            <a:off x="603060" y="1894459"/>
            <a:ext cx="2297537"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smtClean="0">
                <a:solidFill>
                  <a:srgbClr val="0070C0"/>
                </a:solidFill>
              </a:rPr>
              <a:t>KS</a:t>
            </a:r>
            <a:r>
              <a:rPr lang="zh-CN" altLang="en-US" sz="2000" dirty="0" smtClean="0">
                <a:solidFill>
                  <a:srgbClr val="0070C0"/>
                </a:solidFill>
              </a:rPr>
              <a:t>测试统计计算</a:t>
            </a:r>
            <a:endParaRPr lang="en-US" altLang="zh-CN" sz="2000" dirty="0" smtClean="0">
              <a:solidFill>
                <a:srgbClr val="0070C0"/>
              </a:solidFill>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075" y="1903368"/>
            <a:ext cx="3117942" cy="48336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14355" y="2780018"/>
            <a:ext cx="2323533" cy="1883759"/>
          </a:xfrm>
          <a:prstGeom prst="rect">
            <a:avLst/>
          </a:prstGeom>
        </p:spPr>
      </p:pic>
      <p:sp>
        <p:nvSpPr>
          <p:cNvPr id="7" name="文本框 6"/>
          <p:cNvSpPr txBox="1"/>
          <p:nvPr/>
        </p:nvSpPr>
        <p:spPr>
          <a:xfrm>
            <a:off x="1518917" y="4837873"/>
            <a:ext cx="1011815" cy="338554"/>
          </a:xfrm>
          <a:prstGeom prst="rect">
            <a:avLst/>
          </a:prstGeom>
          <a:noFill/>
        </p:spPr>
        <p:txBody>
          <a:bodyPr wrap="none" rtlCol="0">
            <a:spAutoFit/>
          </a:bodyPr>
          <a:lstStyle/>
          <a:p>
            <a:r>
              <a:rPr lang="zh-CN" altLang="en-US" sz="1600" b="1" dirty="0">
                <a:latin typeface="宋体" panose="02010600030101010101" pitchFamily="2" charset="-122"/>
                <a:ea typeface="宋体" panose="02010600030101010101" pitchFamily="2" charset="-122"/>
              </a:rPr>
              <a:t>偏移</a:t>
            </a:r>
            <a:r>
              <a:rPr lang="zh-CN" altLang="en-US" sz="1600" b="1" dirty="0" smtClean="0">
                <a:latin typeface="宋体" panose="02010600030101010101" pitchFamily="2" charset="-122"/>
                <a:ea typeface="宋体" panose="02010600030101010101" pitchFamily="2" charset="-122"/>
              </a:rPr>
              <a:t>分布</a:t>
            </a:r>
            <a:endParaRPr lang="zh-CN" altLang="en-US" sz="1600" b="1" dirty="0">
              <a:latin typeface="宋体" panose="02010600030101010101" pitchFamily="2" charset="-122"/>
              <a:ea typeface="宋体" panose="02010600030101010101" pitchFamily="2" charset="-122"/>
            </a:endParaRPr>
          </a:p>
        </p:txBody>
      </p:sp>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40170" y="2780017"/>
            <a:ext cx="2306644" cy="1883759"/>
          </a:xfrm>
          <a:prstGeom prst="rect">
            <a:avLst/>
          </a:prstGeom>
        </p:spPr>
      </p:pic>
      <p:sp>
        <p:nvSpPr>
          <p:cNvPr id="10" name="文本框 9"/>
          <p:cNvSpPr txBox="1"/>
          <p:nvPr/>
        </p:nvSpPr>
        <p:spPr>
          <a:xfrm>
            <a:off x="6151704" y="4837873"/>
            <a:ext cx="806631" cy="338554"/>
          </a:xfrm>
          <a:prstGeom prst="rect">
            <a:avLst/>
          </a:prstGeom>
          <a:noFill/>
        </p:spPr>
        <p:txBody>
          <a:bodyPr wrap="none" rtlCol="0">
            <a:spAutoFit/>
          </a:bodyPr>
          <a:lstStyle/>
          <a:p>
            <a:r>
              <a:rPr lang="en-US" altLang="zh-CN" sz="1600" b="1" dirty="0" smtClean="0">
                <a:latin typeface="宋体" panose="02010600030101010101" pitchFamily="2" charset="-122"/>
                <a:ea typeface="宋体" panose="02010600030101010101" pitchFamily="2" charset="-122"/>
              </a:rPr>
              <a:t>KS</a:t>
            </a:r>
            <a:r>
              <a:rPr lang="zh-CN" altLang="en-US" sz="1600" b="1" dirty="0" smtClean="0">
                <a:latin typeface="宋体" panose="02010600030101010101" pitchFamily="2" charset="-122"/>
                <a:ea typeface="宋体" panose="02010600030101010101" pitchFamily="2" charset="-122"/>
              </a:rPr>
              <a:t>检测</a:t>
            </a:r>
            <a:endParaRPr lang="zh-CN" altLang="en-US" sz="1600" b="1" dirty="0">
              <a:latin typeface="宋体" panose="02010600030101010101" pitchFamily="2" charset="-122"/>
              <a:ea typeface="宋体" panose="02010600030101010101" pitchFamily="2" charset="-122"/>
            </a:endParaRPr>
          </a:p>
        </p:txBody>
      </p:sp>
      <p:sp>
        <p:nvSpPr>
          <p:cNvPr id="11" name="内容占位符 2"/>
          <p:cNvSpPr txBox="1">
            <a:spLocks/>
          </p:cNvSpPr>
          <p:nvPr/>
        </p:nvSpPr>
        <p:spPr>
          <a:xfrm>
            <a:off x="603060" y="5866935"/>
            <a:ext cx="1570513"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rgbClr val="0070C0"/>
                </a:solidFill>
              </a:rPr>
              <a:t>阈值选择</a:t>
            </a:r>
            <a:endParaRPr lang="en-US" altLang="zh-CN" sz="2000" dirty="0" smtClean="0">
              <a:solidFill>
                <a:srgbClr val="0070C0"/>
              </a:solidFill>
            </a:endParaRPr>
          </a:p>
        </p:txBody>
      </p:sp>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53075" y="5623154"/>
            <a:ext cx="4517375" cy="741658"/>
          </a:xfrm>
          <a:prstGeom prst="rect">
            <a:avLst/>
          </a:prstGeom>
        </p:spPr>
      </p:pic>
    </p:spTree>
    <p:extLst>
      <p:ext uri="{BB962C8B-B14F-4D97-AF65-F5344CB8AC3E}">
        <p14:creationId xmlns:p14="http://schemas.microsoft.com/office/powerpoint/2010/main" val="254419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r>
              <a:rPr lang="zh-CN" altLang="en-US" dirty="0"/>
              <a:t>数据</a:t>
            </a:r>
          </a:p>
        </p:txBody>
      </p:sp>
      <p:sp>
        <p:nvSpPr>
          <p:cNvPr id="3" name="内容占位符 2"/>
          <p:cNvSpPr>
            <a:spLocks noGrp="1"/>
          </p:cNvSpPr>
          <p:nvPr>
            <p:ph idx="1"/>
          </p:nvPr>
        </p:nvSpPr>
        <p:spPr>
          <a:xfrm>
            <a:off x="628650" y="1825625"/>
            <a:ext cx="7563475" cy="4095490"/>
          </a:xfrm>
        </p:spPr>
        <p:txBody>
          <a:bodyPr>
            <a:normAutofit/>
          </a:bodyPr>
          <a:lstStyle/>
          <a:p>
            <a:r>
              <a:rPr lang="zh-CN" altLang="en-US" sz="2400" dirty="0">
                <a:solidFill>
                  <a:schemeClr val="tx1">
                    <a:lumMod val="95000"/>
                    <a:lumOff val="5000"/>
                  </a:schemeClr>
                </a:solidFill>
              </a:rPr>
              <a:t>北京</a:t>
            </a:r>
            <a:r>
              <a:rPr lang="zh-CN" altLang="en-US" sz="2400" dirty="0" smtClean="0">
                <a:solidFill>
                  <a:schemeClr val="tx1">
                    <a:lumMod val="95000"/>
                    <a:lumOff val="5000"/>
                  </a:schemeClr>
                </a:solidFill>
              </a:rPr>
              <a:t>道路网络</a:t>
            </a:r>
            <a:endParaRPr lang="en-US" altLang="zh-CN" sz="2400" dirty="0">
              <a:solidFill>
                <a:schemeClr val="tx1">
                  <a:lumMod val="95000"/>
                  <a:lumOff val="5000"/>
                </a:schemeClr>
              </a:solidFill>
            </a:endParaRPr>
          </a:p>
          <a:p>
            <a:pPr lvl="1"/>
            <a:r>
              <a:rPr lang="zh-CN" altLang="en-US" sz="2000" dirty="0" smtClean="0">
                <a:solidFill>
                  <a:schemeClr val="tx1">
                    <a:lumMod val="95000"/>
                    <a:lumOff val="5000"/>
                  </a:schemeClr>
                </a:solidFill>
              </a:rPr>
              <a:t>来自</a:t>
            </a:r>
            <a:r>
              <a:rPr lang="en-US" altLang="zh-CN" sz="2000" dirty="0" smtClean="0">
                <a:solidFill>
                  <a:schemeClr val="tx1">
                    <a:lumMod val="95000"/>
                    <a:lumOff val="5000"/>
                  </a:schemeClr>
                </a:solidFill>
                <a:latin typeface="Times New Roman" panose="02020603050405020304" pitchFamily="18" charset="0"/>
                <a:cs typeface="Times New Roman" panose="02020603050405020304" pitchFamily="18" charset="0"/>
              </a:rPr>
              <a:t>Bing Map</a:t>
            </a:r>
            <a:r>
              <a:rPr lang="zh-CN" altLang="en-US" sz="2000" dirty="0" smtClean="0">
                <a:solidFill>
                  <a:schemeClr val="tx1">
                    <a:lumMod val="95000"/>
                    <a:lumOff val="5000"/>
                  </a:schemeClr>
                </a:solidFill>
              </a:rPr>
              <a:t>，</a:t>
            </a:r>
            <a:r>
              <a:rPr lang="en-US" altLang="zh-CN" sz="2000" dirty="0" smtClean="0">
                <a:solidFill>
                  <a:schemeClr val="tx1">
                    <a:lumMod val="95000"/>
                    <a:lumOff val="5000"/>
                  </a:schemeClr>
                </a:solidFill>
                <a:latin typeface="Arial" panose="020B0604020202020204" pitchFamily="34" charset="0"/>
                <a:cs typeface="Arial" panose="020B0604020202020204" pitchFamily="34" charset="0"/>
              </a:rPr>
              <a:t>377,559</a:t>
            </a:r>
            <a:r>
              <a:rPr lang="zh-CN" altLang="en-US" sz="2000" dirty="0" smtClean="0">
                <a:solidFill>
                  <a:schemeClr val="tx1">
                    <a:lumMod val="95000"/>
                    <a:lumOff val="5000"/>
                  </a:schemeClr>
                </a:solidFill>
              </a:rPr>
              <a:t>个路口，</a:t>
            </a:r>
            <a:r>
              <a:rPr lang="en-US" altLang="zh-CN" sz="2000" dirty="0" smtClean="0">
                <a:solidFill>
                  <a:schemeClr val="tx1">
                    <a:lumMod val="95000"/>
                    <a:lumOff val="5000"/>
                  </a:schemeClr>
                </a:solidFill>
                <a:latin typeface="Arial" panose="020B0604020202020204" pitchFamily="34" charset="0"/>
                <a:cs typeface="Arial" panose="020B0604020202020204" pitchFamily="34" charset="0"/>
              </a:rPr>
              <a:t>501,462</a:t>
            </a:r>
            <a:r>
              <a:rPr lang="zh-CN" altLang="en-US" sz="2000" dirty="0" smtClean="0">
                <a:solidFill>
                  <a:schemeClr val="tx1">
                    <a:lumMod val="95000"/>
                    <a:lumOff val="5000"/>
                  </a:schemeClr>
                </a:solidFill>
              </a:rPr>
              <a:t>路段</a:t>
            </a:r>
            <a:endParaRPr lang="en-US" altLang="zh-CN" sz="2000" dirty="0" smtClean="0">
              <a:solidFill>
                <a:schemeClr val="tx1">
                  <a:lumMod val="95000"/>
                  <a:lumOff val="5000"/>
                </a:schemeClr>
              </a:solidFill>
            </a:endParaRPr>
          </a:p>
          <a:p>
            <a:r>
              <a:rPr lang="zh-CN" altLang="en-US" sz="2400" dirty="0" smtClean="0">
                <a:solidFill>
                  <a:schemeClr val="tx1">
                    <a:lumMod val="95000"/>
                    <a:lumOff val="5000"/>
                  </a:schemeClr>
                </a:solidFill>
              </a:rPr>
              <a:t>摩拜轨迹</a:t>
            </a:r>
            <a:endParaRPr lang="en-US" altLang="zh-CN" sz="2400" dirty="0" smtClean="0">
              <a:solidFill>
                <a:schemeClr val="tx1">
                  <a:lumMod val="95000"/>
                  <a:lumOff val="5000"/>
                </a:schemeClr>
              </a:solidFill>
            </a:endParaRPr>
          </a:p>
          <a:p>
            <a:pPr lvl="1"/>
            <a:r>
              <a:rPr lang="en-US" altLang="zh-CN" sz="2000" dirty="0">
                <a:solidFill>
                  <a:schemeClr val="tx1">
                    <a:lumMod val="95000"/>
                    <a:lumOff val="5000"/>
                  </a:schemeClr>
                </a:solidFill>
                <a:latin typeface="Times New Roman" panose="02020603050405020304" pitchFamily="18" charset="0"/>
                <a:cs typeface="Times New Roman" panose="02020603050405020304" pitchFamily="18" charset="0"/>
              </a:rPr>
              <a:t>{bike ID, UID, temporal Range, { start, end },{ GPS Points}}</a:t>
            </a:r>
          </a:p>
          <a:p>
            <a:pPr lvl="1"/>
            <a:r>
              <a:rPr lang="en-US" altLang="zh-CN" sz="2000" dirty="0">
                <a:solidFill>
                  <a:schemeClr val="tx1">
                    <a:lumMod val="95000"/>
                    <a:lumOff val="5000"/>
                  </a:schemeClr>
                </a:solidFill>
                <a:latin typeface="Arial" panose="020B0604020202020204" pitchFamily="34" charset="0"/>
                <a:cs typeface="Arial" panose="020B0604020202020204" pitchFamily="34" charset="0"/>
              </a:rPr>
              <a:t>08/01/2017 - </a:t>
            </a:r>
            <a:r>
              <a:rPr lang="en-US" altLang="zh-CN" sz="2000" dirty="0" smtClean="0">
                <a:solidFill>
                  <a:schemeClr val="tx1">
                    <a:lumMod val="95000"/>
                    <a:lumOff val="5000"/>
                  </a:schemeClr>
                </a:solidFill>
                <a:latin typeface="Arial" panose="020B0604020202020204" pitchFamily="34" charset="0"/>
                <a:cs typeface="Arial" panose="020B0604020202020204" pitchFamily="34" charset="0"/>
              </a:rPr>
              <a:t>02/08/2018</a:t>
            </a:r>
            <a:endParaRPr lang="en-US" altLang="zh-CN" sz="2000" dirty="0" smtClean="0">
              <a:solidFill>
                <a:schemeClr val="tx1">
                  <a:lumMod val="95000"/>
                  <a:lumOff val="5000"/>
                </a:schemeClr>
              </a:solidFill>
            </a:endParaRPr>
          </a:p>
          <a:p>
            <a:r>
              <a:rPr lang="zh-CN" altLang="en-US" sz="2400" dirty="0" smtClean="0">
                <a:solidFill>
                  <a:schemeClr val="tx1">
                    <a:lumMod val="95000"/>
                    <a:lumOff val="5000"/>
                  </a:schemeClr>
                </a:solidFill>
              </a:rPr>
              <a:t>用于验证的真实标记</a:t>
            </a:r>
            <a:endParaRPr lang="en-US" altLang="zh-CN" sz="2400" dirty="0" smtClean="0">
              <a:solidFill>
                <a:schemeClr val="tx1">
                  <a:lumMod val="95000"/>
                  <a:lumOff val="5000"/>
                </a:schemeClr>
              </a:solidFill>
            </a:endParaRPr>
          </a:p>
          <a:p>
            <a:pPr lvl="1"/>
            <a:r>
              <a:rPr lang="zh-CN" altLang="en-US" sz="2000" dirty="0">
                <a:solidFill>
                  <a:schemeClr val="tx1">
                    <a:lumMod val="95000"/>
                    <a:lumOff val="5000"/>
                  </a:schemeClr>
                </a:solidFill>
              </a:rPr>
              <a:t>海淀</a:t>
            </a:r>
            <a:r>
              <a:rPr lang="zh-CN" altLang="en-US" sz="2000" dirty="0" smtClean="0">
                <a:solidFill>
                  <a:schemeClr val="tx1">
                    <a:lumMod val="95000"/>
                    <a:lumOff val="5000"/>
                  </a:schemeClr>
                </a:solidFill>
              </a:rPr>
              <a:t>区和朝阳区的违停记录</a:t>
            </a:r>
            <a:endParaRPr lang="en-US" altLang="zh-CN" sz="2000" dirty="0" smtClean="0">
              <a:solidFill>
                <a:schemeClr val="tx1">
                  <a:lumMod val="95000"/>
                  <a:lumOff val="5000"/>
                </a:schemeClr>
              </a:solidFill>
            </a:endParaRPr>
          </a:p>
          <a:p>
            <a:pPr lvl="1"/>
            <a:r>
              <a:rPr lang="en-US" altLang="zh-CN" sz="2000" dirty="0" smtClean="0">
                <a:solidFill>
                  <a:schemeClr val="tx1">
                    <a:lumMod val="95000"/>
                    <a:lumOff val="5000"/>
                  </a:schemeClr>
                </a:solidFill>
                <a:latin typeface="Times New Roman" panose="02020603050405020304" pitchFamily="18" charset="0"/>
                <a:cs typeface="Times New Roman" panose="02020603050405020304" pitchFamily="18" charset="0"/>
              </a:rPr>
              <a:t>{road ID, Time Stamp, Photo, Label}</a:t>
            </a:r>
          </a:p>
          <a:p>
            <a:pPr lvl="1"/>
            <a:r>
              <a:rPr lang="en-US" altLang="zh-CN" sz="2000" dirty="0" smtClean="0">
                <a:solidFill>
                  <a:schemeClr val="tx1">
                    <a:lumMod val="95000"/>
                    <a:lumOff val="5000"/>
                  </a:schemeClr>
                </a:solidFill>
              </a:rPr>
              <a:t>32</a:t>
            </a:r>
            <a:r>
              <a:rPr lang="zh-CN" altLang="en-US" sz="2000" dirty="0" smtClean="0">
                <a:solidFill>
                  <a:schemeClr val="tx1">
                    <a:lumMod val="95000"/>
                    <a:lumOff val="5000"/>
                  </a:schemeClr>
                </a:solidFill>
              </a:rPr>
              <a:t>条道路，</a:t>
            </a:r>
            <a:r>
              <a:rPr lang="en-US" altLang="zh-CN" sz="2000" dirty="0" smtClean="0">
                <a:solidFill>
                  <a:schemeClr val="tx1">
                    <a:lumMod val="95000"/>
                    <a:lumOff val="5000"/>
                  </a:schemeClr>
                </a:solidFill>
              </a:rPr>
              <a:t>454</a:t>
            </a:r>
            <a:r>
              <a:rPr lang="zh-CN" altLang="en-US" sz="2000" dirty="0" smtClean="0">
                <a:solidFill>
                  <a:schemeClr val="tx1">
                    <a:lumMod val="95000"/>
                    <a:lumOff val="5000"/>
                  </a:schemeClr>
                </a:solidFill>
              </a:rPr>
              <a:t>真实标记，其中</a:t>
            </a:r>
            <a:r>
              <a:rPr lang="en-US" altLang="zh-CN" sz="2000" dirty="0" smtClean="0">
                <a:solidFill>
                  <a:schemeClr val="tx1">
                    <a:lumMod val="95000"/>
                    <a:lumOff val="5000"/>
                  </a:schemeClr>
                </a:solidFill>
              </a:rPr>
              <a:t>159</a:t>
            </a:r>
            <a:r>
              <a:rPr lang="zh-CN" altLang="en-US" sz="2000" dirty="0" smtClean="0">
                <a:solidFill>
                  <a:schemeClr val="tx1">
                    <a:lumMod val="95000"/>
                    <a:lumOff val="5000"/>
                  </a:schemeClr>
                </a:solidFill>
              </a:rPr>
              <a:t>有违停现象</a:t>
            </a:r>
            <a:endParaRPr lang="en-US" altLang="zh-CN" sz="2000" dirty="0" smtClean="0">
              <a:solidFill>
                <a:schemeClr val="tx1">
                  <a:lumMod val="95000"/>
                  <a:lumOff val="5000"/>
                </a:schemeClr>
              </a:solidFill>
            </a:endParaRPr>
          </a:p>
          <a:p>
            <a:pPr lvl="1"/>
            <a:r>
              <a:rPr lang="zh-CN" altLang="en-US" sz="2000" dirty="0" smtClean="0">
                <a:solidFill>
                  <a:schemeClr val="tx1">
                    <a:lumMod val="95000"/>
                    <a:lumOff val="5000"/>
                  </a:schemeClr>
                </a:solidFill>
              </a:rPr>
              <a:t>海淀区 </a:t>
            </a:r>
            <a:r>
              <a:rPr lang="en-US" altLang="zh-CN" sz="2000" dirty="0" smtClean="0">
                <a:solidFill>
                  <a:schemeClr val="tx1">
                    <a:lumMod val="95000"/>
                    <a:lumOff val="5000"/>
                  </a:schemeClr>
                </a:solidFill>
                <a:latin typeface="Arial" panose="020B0604020202020204" pitchFamily="34" charset="0"/>
                <a:cs typeface="Arial" panose="020B0604020202020204" pitchFamily="34" charset="0"/>
              </a:rPr>
              <a:t>12/26/2017-12/30/2017</a:t>
            </a:r>
          </a:p>
          <a:p>
            <a:pPr lvl="1"/>
            <a:r>
              <a:rPr lang="zh-CN" altLang="en-US" sz="2000" dirty="0">
                <a:solidFill>
                  <a:schemeClr val="tx1">
                    <a:lumMod val="95000"/>
                    <a:lumOff val="5000"/>
                  </a:schemeClr>
                </a:solidFill>
              </a:rPr>
              <a:t>朝阳</a:t>
            </a:r>
            <a:r>
              <a:rPr lang="zh-CN" altLang="en-US" sz="2000" dirty="0" smtClean="0">
                <a:solidFill>
                  <a:schemeClr val="tx1">
                    <a:lumMod val="95000"/>
                    <a:lumOff val="5000"/>
                  </a:schemeClr>
                </a:solidFill>
              </a:rPr>
              <a:t>区 </a:t>
            </a:r>
            <a:r>
              <a:rPr lang="en-US" altLang="zh-CN" sz="2000" dirty="0" smtClean="0">
                <a:solidFill>
                  <a:schemeClr val="tx1">
                    <a:lumMod val="95000"/>
                    <a:lumOff val="5000"/>
                  </a:schemeClr>
                </a:solidFill>
                <a:latin typeface="Arial" panose="020B0604020202020204" pitchFamily="34" charset="0"/>
                <a:cs typeface="Arial" panose="020B0604020202020204" pitchFamily="34" charset="0"/>
              </a:rPr>
              <a:t>01/12/2018-02/09/2018</a:t>
            </a:r>
          </a:p>
        </p:txBody>
      </p:sp>
    </p:spTree>
    <p:extLst>
      <p:ext uri="{BB962C8B-B14F-4D97-AF65-F5344CB8AC3E}">
        <p14:creationId xmlns:p14="http://schemas.microsoft.com/office/powerpoint/2010/main" val="20886758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sp>
        <p:nvSpPr>
          <p:cNvPr id="3" name="内容占位符 2"/>
          <p:cNvSpPr txBox="1">
            <a:spLocks/>
          </p:cNvSpPr>
          <p:nvPr/>
        </p:nvSpPr>
        <p:spPr>
          <a:xfrm>
            <a:off x="603061" y="1894459"/>
            <a:ext cx="1435602"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rgbClr val="0070C0"/>
                </a:solidFill>
              </a:rPr>
              <a:t>阈值选择</a:t>
            </a:r>
            <a:endParaRPr lang="en-US" altLang="zh-CN" sz="2000" dirty="0" smtClean="0">
              <a:solidFill>
                <a:srgbClr val="0070C0"/>
              </a:solidFill>
            </a:endParaRPr>
          </a:p>
        </p:txBody>
      </p:sp>
      <p:sp>
        <p:nvSpPr>
          <p:cNvPr id="4" name="文本框 3"/>
          <p:cNvSpPr txBox="1"/>
          <p:nvPr/>
        </p:nvSpPr>
        <p:spPr>
          <a:xfrm>
            <a:off x="794479" y="2392335"/>
            <a:ext cx="2420912" cy="1477328"/>
          </a:xfrm>
          <a:prstGeom prst="rect">
            <a:avLst/>
          </a:prstGeom>
          <a:noFill/>
        </p:spPr>
        <p:txBody>
          <a:bodyPr wrap="square" rtlCol="0">
            <a:spAutoFit/>
          </a:bodyPr>
          <a:lstStyle/>
          <a:p>
            <a:pPr>
              <a:lnSpc>
                <a:spcPct val="150000"/>
              </a:lnSpc>
            </a:pP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P = N</a:t>
            </a:r>
            <a:r>
              <a:rPr lang="en-US" altLang="zh-CN" sz="2000" i="1" baseline="-25000" dirty="0" smtClean="0">
                <a:solidFill>
                  <a:schemeClr val="accent6">
                    <a:lumMod val="50000"/>
                  </a:schemeClr>
                </a:solidFill>
                <a:latin typeface="Times New Roman" panose="02020603050405020304" pitchFamily="18" charset="0"/>
                <a:cs typeface="Times New Roman" panose="02020603050405020304" pitchFamily="18" charset="0"/>
              </a:rPr>
              <a:t>TP </a:t>
            </a: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 (N</a:t>
            </a:r>
            <a:r>
              <a:rPr lang="en-US" altLang="zh-CN" sz="2000" i="1" baseline="-25000" dirty="0" smtClean="0">
                <a:solidFill>
                  <a:schemeClr val="accent6">
                    <a:lumMod val="50000"/>
                  </a:schemeClr>
                </a:solidFill>
                <a:latin typeface="Times New Roman" panose="02020603050405020304" pitchFamily="18" charset="0"/>
                <a:cs typeface="Times New Roman" panose="02020603050405020304" pitchFamily="18" charset="0"/>
              </a:rPr>
              <a:t>TP </a:t>
            </a: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 N</a:t>
            </a:r>
            <a:r>
              <a:rPr lang="en-US" altLang="zh-CN" sz="2000" i="1" baseline="-25000" dirty="0" smtClean="0">
                <a:solidFill>
                  <a:schemeClr val="accent6">
                    <a:lumMod val="50000"/>
                  </a:schemeClr>
                </a:solidFill>
                <a:latin typeface="Times New Roman" panose="02020603050405020304" pitchFamily="18" charset="0"/>
                <a:cs typeface="Times New Roman" panose="02020603050405020304" pitchFamily="18" charset="0"/>
              </a:rPr>
              <a:t>FP</a:t>
            </a: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a:t>
            </a:r>
          </a:p>
          <a:p>
            <a:pPr>
              <a:lnSpc>
                <a:spcPct val="150000"/>
              </a:lnSpc>
            </a:pP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R = N</a:t>
            </a:r>
            <a:r>
              <a:rPr lang="en-US" altLang="zh-CN" sz="2000" i="1" baseline="-25000" dirty="0" smtClean="0">
                <a:solidFill>
                  <a:schemeClr val="accent6">
                    <a:lumMod val="50000"/>
                  </a:schemeClr>
                </a:solidFill>
                <a:latin typeface="Times New Roman" panose="02020603050405020304" pitchFamily="18" charset="0"/>
                <a:cs typeface="Times New Roman" panose="02020603050405020304" pitchFamily="18" charset="0"/>
              </a:rPr>
              <a:t>TP </a:t>
            </a: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 (N</a:t>
            </a:r>
            <a:r>
              <a:rPr lang="en-US" altLang="zh-CN" sz="2000" i="1" baseline="-25000" dirty="0" smtClean="0">
                <a:solidFill>
                  <a:schemeClr val="accent6">
                    <a:lumMod val="50000"/>
                  </a:schemeClr>
                </a:solidFill>
                <a:latin typeface="Times New Roman" panose="02020603050405020304" pitchFamily="18" charset="0"/>
                <a:cs typeface="Times New Roman" panose="02020603050405020304" pitchFamily="18" charset="0"/>
              </a:rPr>
              <a:t>TP </a:t>
            </a: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 N</a:t>
            </a:r>
            <a:r>
              <a:rPr lang="en-US" altLang="zh-CN" sz="2000" i="1" baseline="-25000" dirty="0" smtClean="0">
                <a:solidFill>
                  <a:schemeClr val="accent6">
                    <a:lumMod val="50000"/>
                  </a:schemeClr>
                </a:solidFill>
                <a:latin typeface="Times New Roman" panose="02020603050405020304" pitchFamily="18" charset="0"/>
                <a:cs typeface="Times New Roman" panose="02020603050405020304" pitchFamily="18" charset="0"/>
              </a:rPr>
              <a:t>FN</a:t>
            </a: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a:t>
            </a:r>
            <a:endParaRPr lang="en-US" altLang="zh-CN" sz="2000" i="1" dirty="0">
              <a:solidFill>
                <a:schemeClr val="accent6">
                  <a:lumMod val="50000"/>
                </a:schemeClr>
              </a:solidFill>
              <a:latin typeface="Times New Roman" panose="02020603050405020304" pitchFamily="18" charset="0"/>
              <a:cs typeface="Times New Roman" panose="02020603050405020304" pitchFamily="18" charset="0"/>
            </a:endParaRPr>
          </a:p>
          <a:p>
            <a:pPr>
              <a:lnSpc>
                <a:spcPct val="150000"/>
              </a:lnSpc>
            </a:pP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F</a:t>
            </a:r>
            <a:r>
              <a:rPr lang="en-US" altLang="zh-CN" sz="2000" i="1" baseline="-25000" dirty="0" smtClean="0">
                <a:solidFill>
                  <a:schemeClr val="accent6">
                    <a:lumMod val="50000"/>
                  </a:schemeClr>
                </a:solidFill>
                <a:latin typeface="Times New Roman" panose="02020603050405020304" pitchFamily="18" charset="0"/>
                <a:cs typeface="Times New Roman" panose="02020603050405020304" pitchFamily="18" charset="0"/>
              </a:rPr>
              <a:t>1</a:t>
            </a:r>
            <a:r>
              <a:rPr lang="en-US" altLang="zh-CN" sz="2000" i="1" dirty="0" smtClean="0">
                <a:solidFill>
                  <a:schemeClr val="accent6">
                    <a:lumMod val="50000"/>
                  </a:schemeClr>
                </a:solidFill>
                <a:latin typeface="Times New Roman" panose="02020603050405020304" pitchFamily="18" charset="0"/>
                <a:cs typeface="Times New Roman" panose="02020603050405020304" pitchFamily="18" charset="0"/>
              </a:rPr>
              <a:t> = 2PR / (P + R)</a:t>
            </a:r>
            <a:endParaRPr lang="zh-CN" altLang="en-US" sz="2000" i="1"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06809" y="1894458"/>
            <a:ext cx="5606252" cy="4124599"/>
          </a:xfrm>
          <a:prstGeom prst="rect">
            <a:avLst/>
          </a:prstGeom>
        </p:spPr>
      </p:pic>
    </p:spTree>
    <p:extLst>
      <p:ext uri="{BB962C8B-B14F-4D97-AF65-F5344CB8AC3E}">
        <p14:creationId xmlns:p14="http://schemas.microsoft.com/office/powerpoint/2010/main" val="139669603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sp>
        <p:nvSpPr>
          <p:cNvPr id="3" name="内容占位符 2"/>
          <p:cNvSpPr txBox="1">
            <a:spLocks/>
          </p:cNvSpPr>
          <p:nvPr/>
        </p:nvSpPr>
        <p:spPr>
          <a:xfrm>
            <a:off x="603061" y="1894459"/>
            <a:ext cx="3092014"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rgbClr val="0070C0"/>
                </a:solidFill>
              </a:rPr>
              <a:t>基准轨迹构建方式选择</a:t>
            </a:r>
            <a:endParaRPr lang="en-US" altLang="zh-CN" sz="2000" dirty="0" smtClean="0">
              <a:solidFill>
                <a:srgbClr val="0070C0"/>
              </a:solidFill>
            </a:endParaRPr>
          </a:p>
        </p:txBody>
      </p:sp>
      <p:sp>
        <p:nvSpPr>
          <p:cNvPr id="4" name="文本框 3"/>
          <p:cNvSpPr txBox="1"/>
          <p:nvPr/>
        </p:nvSpPr>
        <p:spPr>
          <a:xfrm>
            <a:off x="464696" y="2392335"/>
            <a:ext cx="3642610" cy="37856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tLang="zh-CN" sz="1600" i="1" dirty="0" smtClean="0">
                <a:solidFill>
                  <a:schemeClr val="accent6">
                    <a:lumMod val="50000"/>
                  </a:schemeClr>
                </a:solidFill>
                <a:latin typeface="Times New Roman" panose="02020603050405020304" pitchFamily="18" charset="0"/>
                <a:cs typeface="Times New Roman" panose="02020603050405020304" pitchFamily="18" charset="0"/>
              </a:rPr>
              <a:t>Naïve: </a:t>
            </a:r>
            <a:r>
              <a:rPr lang="zh-CN" altLang="en-US" sz="1600" dirty="0" smtClean="0">
                <a:solidFill>
                  <a:schemeClr val="accent6">
                    <a:lumMod val="50000"/>
                  </a:schemeClr>
                </a:solidFill>
                <a:latin typeface="Times New Roman" panose="02020603050405020304" pitchFamily="18" charset="0"/>
                <a:cs typeface="Times New Roman" panose="02020603050405020304" pitchFamily="18" charset="0"/>
              </a:rPr>
              <a:t>直接使用道路形状方式</a:t>
            </a:r>
            <a:endParaRPr lang="en-US" altLang="zh-CN" sz="1600" dirty="0" smtClean="0">
              <a:solidFill>
                <a:schemeClr val="accent6">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sz="1600" dirty="0" smtClean="0">
              <a:solidFill>
                <a:schemeClr val="accent6">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i="1" dirty="0" err="1" smtClean="0">
                <a:solidFill>
                  <a:schemeClr val="accent6">
                    <a:lumMod val="50000"/>
                  </a:schemeClr>
                </a:solidFill>
                <a:latin typeface="Times New Roman" panose="02020603050405020304" pitchFamily="18" charset="0"/>
                <a:cs typeface="Times New Roman" panose="02020603050405020304" pitchFamily="18" charset="0"/>
              </a:rPr>
              <a:t>Nt</a:t>
            </a:r>
            <a:r>
              <a:rPr lang="en-US" altLang="zh-CN" sz="1600" i="1" dirty="0" smtClean="0">
                <a:solidFill>
                  <a:schemeClr val="accent6">
                    <a:lumMod val="50000"/>
                  </a:schemeClr>
                </a:solidFill>
                <a:latin typeface="Times New Roman" panose="02020603050405020304" pitchFamily="18" charset="0"/>
                <a:cs typeface="Times New Roman" panose="02020603050405020304" pitchFamily="18" charset="0"/>
              </a:rPr>
              <a:t>: </a:t>
            </a:r>
            <a:r>
              <a:rPr lang="zh-CN" altLang="en-US" sz="1600" dirty="0" smtClean="0">
                <a:solidFill>
                  <a:schemeClr val="accent6">
                    <a:lumMod val="50000"/>
                  </a:schemeClr>
                </a:solidFill>
                <a:latin typeface="Times New Roman" panose="02020603050405020304" pitchFamily="18" charset="0"/>
                <a:cs typeface="Times New Roman" panose="02020603050405020304" pitchFamily="18" charset="0"/>
              </a:rPr>
              <a:t>夜间轨迹聚类方式</a:t>
            </a:r>
            <a:endParaRPr lang="en-US" altLang="zh-CN" sz="1600" dirty="0" smtClean="0">
              <a:solidFill>
                <a:schemeClr val="accent6">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sz="1600" dirty="0" smtClean="0">
              <a:solidFill>
                <a:schemeClr val="accent6">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i="1" dirty="0" err="1" smtClean="0">
                <a:solidFill>
                  <a:schemeClr val="accent6">
                    <a:lumMod val="50000"/>
                  </a:schemeClr>
                </a:solidFill>
                <a:latin typeface="Times New Roman" panose="02020603050405020304" pitchFamily="18" charset="0"/>
                <a:cs typeface="Times New Roman" panose="02020603050405020304" pitchFamily="18" charset="0"/>
              </a:rPr>
              <a:t>Nt</a:t>
            </a:r>
            <a:r>
              <a:rPr lang="en-US" altLang="zh-CN" sz="1600" i="1" dirty="0" smtClean="0">
                <a:solidFill>
                  <a:schemeClr val="accent6">
                    <a:lumMod val="50000"/>
                  </a:schemeClr>
                </a:solidFill>
                <a:latin typeface="Times New Roman" panose="02020603050405020304" pitchFamily="18" charset="0"/>
                <a:cs typeface="Times New Roman" panose="02020603050405020304" pitchFamily="18" charset="0"/>
              </a:rPr>
              <a:t> + Dir: </a:t>
            </a:r>
            <a:r>
              <a:rPr lang="zh-CN" altLang="en-US" sz="1600" dirty="0" smtClean="0">
                <a:solidFill>
                  <a:schemeClr val="accent6">
                    <a:lumMod val="50000"/>
                  </a:schemeClr>
                </a:solidFill>
                <a:latin typeface="Times New Roman" panose="02020603050405020304" pitchFamily="18" charset="0"/>
                <a:cs typeface="Times New Roman" panose="02020603050405020304" pitchFamily="18" charset="0"/>
              </a:rPr>
              <a:t>在</a:t>
            </a:r>
            <a:r>
              <a:rPr lang="en-US" altLang="zh-CN" sz="1600" dirty="0" err="1" smtClean="0">
                <a:solidFill>
                  <a:schemeClr val="accent6">
                    <a:lumMod val="50000"/>
                  </a:schemeClr>
                </a:solidFill>
                <a:latin typeface="Times New Roman" panose="02020603050405020304" pitchFamily="18" charset="0"/>
                <a:cs typeface="Times New Roman" panose="02020603050405020304" pitchFamily="18" charset="0"/>
              </a:rPr>
              <a:t>Nt</a:t>
            </a:r>
            <a:r>
              <a:rPr lang="zh-CN" altLang="en-US" sz="1600" dirty="0" smtClean="0">
                <a:solidFill>
                  <a:schemeClr val="accent6">
                    <a:lumMod val="50000"/>
                  </a:schemeClr>
                </a:solidFill>
                <a:latin typeface="Times New Roman" panose="02020603050405020304" pitchFamily="18" charset="0"/>
                <a:cs typeface="Times New Roman" panose="02020603050405020304" pitchFamily="18" charset="0"/>
              </a:rPr>
              <a:t>的基础上，提出了逆行轨迹，并且用平均偏移作为轨迹特征</a:t>
            </a:r>
            <a:endParaRPr lang="en-US" altLang="zh-CN" sz="1600" dirty="0">
              <a:solidFill>
                <a:schemeClr val="accent6">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endParaRPr lang="en-US" altLang="zh-CN" sz="1600" dirty="0" smtClean="0">
              <a:solidFill>
                <a:schemeClr val="accent6">
                  <a:lumMod val="50000"/>
                </a:schemeClr>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1600" i="1" dirty="0" err="1" smtClean="0">
                <a:solidFill>
                  <a:schemeClr val="accent6">
                    <a:lumMod val="50000"/>
                  </a:schemeClr>
                </a:solidFill>
                <a:latin typeface="Times New Roman" panose="02020603050405020304" pitchFamily="18" charset="0"/>
                <a:cs typeface="Times New Roman" panose="02020603050405020304" pitchFamily="18" charset="0"/>
              </a:rPr>
              <a:t>Nt</a:t>
            </a:r>
            <a:r>
              <a:rPr lang="en-US" altLang="zh-CN" sz="1600" i="1" dirty="0" smtClean="0">
                <a:solidFill>
                  <a:schemeClr val="accent6">
                    <a:lumMod val="50000"/>
                  </a:schemeClr>
                </a:solidFill>
                <a:latin typeface="Times New Roman" panose="02020603050405020304" pitchFamily="18" charset="0"/>
                <a:cs typeface="Times New Roman" panose="02020603050405020304" pitchFamily="18" charset="0"/>
              </a:rPr>
              <a:t> + Dir + T: </a:t>
            </a:r>
            <a:r>
              <a:rPr lang="zh-CN" altLang="en-US" sz="1600" dirty="0" smtClean="0">
                <a:solidFill>
                  <a:schemeClr val="accent6">
                    <a:lumMod val="50000"/>
                  </a:schemeClr>
                </a:solidFill>
                <a:latin typeface="Times New Roman" panose="02020603050405020304" pitchFamily="18" charset="0"/>
                <a:cs typeface="Times New Roman" panose="02020603050405020304" pitchFamily="18" charset="0"/>
              </a:rPr>
              <a:t>与上一方式基准轨迹相同，用最大偏移作为特征</a:t>
            </a:r>
            <a:endParaRPr lang="zh-CN" altLang="en-US" sz="1600" dirty="0">
              <a:solidFill>
                <a:schemeClr val="accent6">
                  <a:lumMod val="50000"/>
                </a:schemeClr>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4742" y="1894459"/>
            <a:ext cx="4939258" cy="3704443"/>
          </a:xfrm>
          <a:prstGeom prst="rect">
            <a:avLst/>
          </a:prstGeom>
        </p:spPr>
      </p:pic>
    </p:spTree>
    <p:extLst>
      <p:ext uri="{BB962C8B-B14F-4D97-AF65-F5344CB8AC3E}">
        <p14:creationId xmlns:p14="http://schemas.microsoft.com/office/powerpoint/2010/main" val="10845015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sp>
        <p:nvSpPr>
          <p:cNvPr id="3" name="内容占位符 2"/>
          <p:cNvSpPr txBox="1">
            <a:spLocks/>
          </p:cNvSpPr>
          <p:nvPr/>
        </p:nvSpPr>
        <p:spPr>
          <a:xfrm>
            <a:off x="628650" y="1579665"/>
            <a:ext cx="2582349"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rgbClr val="0070C0"/>
                </a:solidFill>
              </a:rPr>
              <a:t>轨迹数量的影响</a:t>
            </a:r>
            <a:endParaRPr lang="en-US" altLang="zh-CN" sz="2000" dirty="0" smtClean="0">
              <a:solidFill>
                <a:srgbClr val="0070C0"/>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8782" y="1963515"/>
            <a:ext cx="5951251" cy="4596642"/>
          </a:xfrm>
          <a:prstGeom prst="rect">
            <a:avLst/>
          </a:prstGeom>
        </p:spPr>
      </p:pic>
    </p:spTree>
    <p:extLst>
      <p:ext uri="{BB962C8B-B14F-4D97-AF65-F5344CB8AC3E}">
        <p14:creationId xmlns:p14="http://schemas.microsoft.com/office/powerpoint/2010/main" val="39842428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sp>
        <p:nvSpPr>
          <p:cNvPr id="3" name="内容占位符 2"/>
          <p:cNvSpPr txBox="1">
            <a:spLocks/>
          </p:cNvSpPr>
          <p:nvPr/>
        </p:nvSpPr>
        <p:spPr>
          <a:xfrm>
            <a:off x="628650" y="1543636"/>
            <a:ext cx="2447437" cy="4978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宋体" panose="02010600030101010101" pitchFamily="2" charset="-122"/>
                <a:ea typeface="宋体" panose="02010600030101010101"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宋体" panose="02010600030101010101" pitchFamily="2" charset="-122"/>
                <a:ea typeface="宋体" panose="02010600030101010101" pitchFamily="2"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宋体" panose="02010600030101010101" pitchFamily="2" charset="-122"/>
                <a:ea typeface="宋体" panose="02010600030101010101" pitchFamily="2"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宋体" panose="02010600030101010101" pitchFamily="2" charset="-122"/>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dirty="0" smtClean="0">
                <a:solidFill>
                  <a:srgbClr val="0070C0"/>
                </a:solidFill>
              </a:rPr>
              <a:t>云平台性能</a:t>
            </a:r>
            <a:endParaRPr lang="en-US" altLang="zh-CN" sz="2000" dirty="0" smtClean="0">
              <a:solidFill>
                <a:srgbClr val="0070C0"/>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3302" y="2041512"/>
            <a:ext cx="6463931" cy="4745092"/>
          </a:xfrm>
          <a:prstGeom prst="rect">
            <a:avLst/>
          </a:prstGeom>
        </p:spPr>
      </p:pic>
    </p:spTree>
    <p:extLst>
      <p:ext uri="{BB962C8B-B14F-4D97-AF65-F5344CB8AC3E}">
        <p14:creationId xmlns:p14="http://schemas.microsoft.com/office/powerpoint/2010/main" val="31405896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dirty="0" err="1"/>
              <a:t>什么是轨迹</a:t>
            </a:r>
            <a:endParaRPr dirty="0"/>
          </a:p>
        </p:txBody>
      </p:sp>
      <p:sp>
        <p:nvSpPr>
          <p:cNvPr id="3" name="内容占位符 2"/>
          <p:cNvSpPr>
            <a:spLocks noGrp="1"/>
          </p:cNvSpPr>
          <p:nvPr>
            <p:ph idx="1"/>
          </p:nvPr>
        </p:nvSpPr>
        <p:spPr>
          <a:xfrm>
            <a:off x="657226" y="5316855"/>
            <a:ext cx="4245292" cy="315754"/>
          </a:xfrm>
        </p:spPr>
        <p:txBody>
          <a:bodyPr>
            <a:normAutofit lnSpcReduction="10000"/>
          </a:bodyPr>
          <a:lstStyle/>
          <a:p>
            <a:pPr marL="0" indent="0">
              <a:buNone/>
            </a:pPr>
            <a:r>
              <a:rPr lang="zh-CN" altLang="en-US" sz="1800" b="1" dirty="0">
                <a:solidFill>
                  <a:srgbClr val="FF0000"/>
                </a:solidFill>
              </a:rPr>
              <a:t>轨迹是一个依时间顺序排序的坐标序列</a:t>
            </a:r>
          </a:p>
        </p:txBody>
      </p:sp>
      <p:pic>
        <p:nvPicPr>
          <p:cNvPr id="4" name="图片 3"/>
          <p:cNvPicPr>
            <a:picLocks noChangeAspect="1"/>
          </p:cNvPicPr>
          <p:nvPr/>
        </p:nvPicPr>
        <p:blipFill>
          <a:blip r:embed="rId3"/>
          <a:stretch>
            <a:fillRect/>
          </a:stretch>
        </p:blipFill>
        <p:spPr>
          <a:xfrm>
            <a:off x="657225" y="1802130"/>
            <a:ext cx="4029075" cy="2695575"/>
          </a:xfrm>
          <a:prstGeom prst="rect">
            <a:avLst/>
          </a:prstGeom>
        </p:spPr>
      </p:pic>
      <p:sp>
        <p:nvSpPr>
          <p:cNvPr id="5" name="文本框 4"/>
          <p:cNvSpPr txBox="1"/>
          <p:nvPr/>
        </p:nvSpPr>
        <p:spPr>
          <a:xfrm>
            <a:off x="1893094" y="4682966"/>
            <a:ext cx="877163" cy="300082"/>
          </a:xfrm>
          <a:prstGeom prst="rect">
            <a:avLst/>
          </a:prstGeom>
          <a:noFill/>
        </p:spPr>
        <p:txBody>
          <a:bodyPr wrap="none" rtlCol="0">
            <a:spAutoFit/>
          </a:bodyPr>
          <a:lstStyle/>
          <a:p>
            <a:r>
              <a:rPr lang="zh-CN" altLang="en-US" sz="1350" dirty="0">
                <a:latin typeface="宋体" panose="02010600030101010101" pitchFamily="2" charset="-122"/>
                <a:ea typeface="宋体" panose="02010600030101010101" pitchFamily="2" charset="-122"/>
              </a:rPr>
              <a:t>一个坐标</a:t>
            </a:r>
          </a:p>
        </p:txBody>
      </p:sp>
      <p:pic>
        <p:nvPicPr>
          <p:cNvPr id="6" name="图片 5"/>
          <p:cNvPicPr>
            <a:picLocks noChangeAspect="1"/>
          </p:cNvPicPr>
          <p:nvPr/>
        </p:nvPicPr>
        <p:blipFill>
          <a:blip r:embed="rId4"/>
          <a:stretch>
            <a:fillRect/>
          </a:stretch>
        </p:blipFill>
        <p:spPr>
          <a:xfrm>
            <a:off x="4902517" y="2090262"/>
            <a:ext cx="3898583" cy="1911191"/>
          </a:xfrm>
          <a:prstGeom prst="rect">
            <a:avLst/>
          </a:prstGeom>
        </p:spPr>
      </p:pic>
      <p:sp>
        <p:nvSpPr>
          <p:cNvPr id="7" name="文本框 6"/>
          <p:cNvSpPr txBox="1"/>
          <p:nvPr/>
        </p:nvSpPr>
        <p:spPr>
          <a:xfrm>
            <a:off x="6440329" y="4682966"/>
            <a:ext cx="877163" cy="300082"/>
          </a:xfrm>
          <a:prstGeom prst="rect">
            <a:avLst/>
          </a:prstGeom>
          <a:noFill/>
        </p:spPr>
        <p:txBody>
          <a:bodyPr wrap="none" rtlCol="0">
            <a:spAutoFit/>
          </a:bodyPr>
          <a:lstStyle/>
          <a:p>
            <a:r>
              <a:rPr lang="zh-CN" altLang="en-US" sz="1350">
                <a:latin typeface="宋体" panose="02010600030101010101" pitchFamily="2" charset="-122"/>
                <a:ea typeface="宋体" panose="02010600030101010101" pitchFamily="2" charset="-122"/>
              </a:rPr>
              <a:t>一条轨迹</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P spid="7" grpId="0"/>
      <p:bldP spid="7"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02444" y="2108358"/>
            <a:ext cx="8139113" cy="1256934"/>
          </a:xfrm>
        </p:spPr>
        <p:txBody>
          <a:bodyPr>
            <a:noAutofit/>
          </a:bodyPr>
          <a:lstStyle/>
          <a:p>
            <a:pPr algn="ctr"/>
            <a:r>
              <a:rPr lang="zh-CN" altLang="en-US" sz="3200" b="1" dirty="0">
                <a:latin typeface="Times New Roman" panose="02020603050405020304" pitchFamily="18" charset="0"/>
                <a:cs typeface="Times New Roman" panose="02020603050405020304" pitchFamily="18" charset="0"/>
              </a:rPr>
              <a:t>Planning Bike Lanes based on Sharing-Bikes</a:t>
            </a:r>
            <a:r>
              <a:rPr lang="en-US" altLang="zh-CN" sz="3200" b="1" dirty="0">
                <a:latin typeface="Times New Roman" panose="02020603050405020304" pitchFamily="18" charset="0"/>
                <a:cs typeface="Times New Roman" panose="02020603050405020304" pitchFamily="18" charset="0"/>
              </a:rPr>
              <a:t>'</a:t>
            </a:r>
            <a:r>
              <a:rPr lang="zh-CN" altLang="en-US" sz="3200" b="1" dirty="0">
                <a:latin typeface="Times New Roman" panose="02020603050405020304" pitchFamily="18" charset="0"/>
                <a:cs typeface="Times New Roman" panose="02020603050405020304" pitchFamily="18" charset="0"/>
              </a:rPr>
              <a:t> Trajectories</a:t>
            </a:r>
          </a:p>
        </p:txBody>
      </p:sp>
      <p:sp>
        <p:nvSpPr>
          <p:cNvPr id="6" name="文本框 5"/>
          <p:cNvSpPr txBox="1"/>
          <p:nvPr/>
        </p:nvSpPr>
        <p:spPr>
          <a:xfrm>
            <a:off x="7445216" y="5318284"/>
            <a:ext cx="1196341" cy="307777"/>
          </a:xfrm>
          <a:prstGeom prst="rect">
            <a:avLst/>
          </a:prstGeom>
          <a:noFill/>
        </p:spPr>
        <p:txBody>
          <a:bodyPr wrap="square" rtlCol="0">
            <a:spAutoFit/>
          </a:bodyPr>
          <a:lstStyle/>
          <a:p>
            <a:r>
              <a:rPr lang="en-US" altLang="zh-CN" sz="1400" dirty="0">
                <a:latin typeface="Times New Roman" panose="02020603050405020304" pitchFamily="18" charset="0"/>
                <a:ea typeface="宋体" panose="02010600030101010101" pitchFamily="2" charset="-122"/>
                <a:cs typeface="Times New Roman" panose="02020603050405020304" pitchFamily="18" charset="0"/>
              </a:rPr>
              <a:t>KDD 2017</a:t>
            </a:r>
          </a:p>
        </p:txBody>
      </p:sp>
    </p:spTree>
    <p:custDataLst>
      <p:tags r:id="rId1"/>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问题背景</a:t>
            </a:r>
          </a:p>
        </p:txBody>
      </p:sp>
      <p:sp>
        <p:nvSpPr>
          <p:cNvPr id="3" name="内容占位符 2"/>
          <p:cNvSpPr>
            <a:spLocks noGrp="1"/>
          </p:cNvSpPr>
          <p:nvPr>
            <p:ph idx="1"/>
          </p:nvPr>
        </p:nvSpPr>
        <p:spPr>
          <a:xfrm>
            <a:off x="502442" y="1759983"/>
            <a:ext cx="8461676" cy="2412682"/>
          </a:xfrm>
        </p:spPr>
        <p:txBody>
          <a:bodyPr>
            <a:noAutofit/>
          </a:bodyPr>
          <a:lstStyle/>
          <a:p>
            <a:r>
              <a:rPr lang="zh-CN" altLang="en-US" sz="2000" b="1" dirty="0">
                <a:solidFill>
                  <a:schemeClr val="tx1"/>
                </a:solidFill>
              </a:rPr>
              <a:t>自行车出行</a:t>
            </a:r>
          </a:p>
          <a:p>
            <a:pPr lvl="1">
              <a:lnSpc>
                <a:spcPct val="150000"/>
              </a:lnSpc>
            </a:pPr>
            <a:r>
              <a:rPr lang="zh-CN" altLang="en-US" sz="1800" dirty="0">
                <a:solidFill>
                  <a:schemeClr val="tx1"/>
                </a:solidFill>
              </a:rPr>
              <a:t>是一种方便环保的出行方式</a:t>
            </a:r>
          </a:p>
          <a:p>
            <a:pPr lvl="1">
              <a:lnSpc>
                <a:spcPct val="150000"/>
              </a:lnSpc>
            </a:pPr>
            <a:r>
              <a:rPr lang="zh-CN" altLang="en-US" sz="1800" dirty="0">
                <a:solidFill>
                  <a:schemeClr val="tx1"/>
                </a:solidFill>
              </a:rPr>
              <a:t>能有效减少交通拥堵</a:t>
            </a:r>
          </a:p>
          <a:p>
            <a:pPr lvl="1">
              <a:lnSpc>
                <a:spcPct val="150000"/>
              </a:lnSpc>
            </a:pPr>
            <a:r>
              <a:rPr lang="zh-CN" altLang="en-US" sz="1800" dirty="0">
                <a:solidFill>
                  <a:schemeClr val="tx1"/>
                </a:solidFill>
              </a:rPr>
              <a:t>对政府来说合理规划自行车道，一方面能够推行绿色生活方式，另一方面治理交通拥堵</a:t>
            </a:r>
          </a:p>
        </p:txBody>
      </p:sp>
      <p:sp>
        <p:nvSpPr>
          <p:cNvPr id="4" name="内容占位符 2"/>
          <p:cNvSpPr>
            <a:spLocks noGrp="1"/>
          </p:cNvSpPr>
          <p:nvPr/>
        </p:nvSpPr>
        <p:spPr>
          <a:xfrm>
            <a:off x="502443" y="4241959"/>
            <a:ext cx="8139113" cy="2313220"/>
          </a:xfrm>
          <a:prstGeom prst="rect">
            <a:avLst/>
          </a:prstGeom>
        </p:spPr>
        <p:txBody>
          <a:bodyPr vert="horz" lIns="76200" tIns="0" rIns="61913"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schemeClr val="tx1"/>
                </a:solidFill>
                <a:latin typeface="宋体" panose="02010600030101010101" pitchFamily="2" charset="-122"/>
                <a:ea typeface="宋体" panose="02010600030101010101" pitchFamily="2" charset="-122"/>
              </a:rPr>
              <a:t>现实问题</a:t>
            </a:r>
          </a:p>
          <a:p>
            <a:pPr lvl="1"/>
            <a:r>
              <a:rPr lang="zh-CN" altLang="en-US" sz="1800" dirty="0">
                <a:solidFill>
                  <a:schemeClr val="tx1"/>
                </a:solidFill>
              </a:rPr>
              <a:t>预算限制</a:t>
            </a:r>
          </a:p>
          <a:p>
            <a:pPr lvl="1"/>
            <a:r>
              <a:rPr lang="zh-CN" altLang="en-US" sz="1800" dirty="0">
                <a:solidFill>
                  <a:schemeClr val="tx1"/>
                </a:solidFill>
              </a:rPr>
              <a:t>施工方便</a:t>
            </a:r>
          </a:p>
          <a:p>
            <a:pPr lvl="1"/>
            <a:r>
              <a:rPr lang="zh-CN" altLang="en-US" sz="1800" dirty="0">
                <a:solidFill>
                  <a:schemeClr val="tx1"/>
                </a:solidFill>
              </a:rPr>
              <a:t>实用性</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相关研究</a:t>
            </a:r>
            <a:endParaRPr lang="zh-CN" altLang="en-US" dirty="0"/>
          </a:p>
        </p:txBody>
      </p:sp>
      <p:sp>
        <p:nvSpPr>
          <p:cNvPr id="3" name="内容占位符 2"/>
          <p:cNvSpPr>
            <a:spLocks noGrp="1"/>
          </p:cNvSpPr>
          <p:nvPr>
            <p:ph idx="1"/>
          </p:nvPr>
        </p:nvSpPr>
        <p:spPr>
          <a:xfrm>
            <a:off x="628650" y="1690688"/>
            <a:ext cx="7886700" cy="4959493"/>
          </a:xfrm>
        </p:spPr>
        <p:txBody>
          <a:bodyPr>
            <a:normAutofit/>
          </a:bodyPr>
          <a:lstStyle/>
          <a:p>
            <a:r>
              <a:rPr lang="zh-CN" altLang="en-US" sz="2400" dirty="0" smtClean="0"/>
              <a:t>数据驱动的城市规划</a:t>
            </a:r>
            <a:endParaRPr lang="en-US" altLang="zh-CN" sz="2400" dirty="0" smtClean="0"/>
          </a:p>
          <a:p>
            <a:pPr lvl="1"/>
            <a:r>
              <a:rPr lang="en-US" altLang="zh-CN" sz="2000" dirty="0" smtClean="0">
                <a:latin typeface="Times New Roman" panose="02020603050405020304" pitchFamily="18" charset="0"/>
                <a:cs typeface="Times New Roman" panose="02020603050405020304" pitchFamily="18" charset="0"/>
              </a:rPr>
              <a:t>Urban computing with taxicabs. In Proceedings </a:t>
            </a:r>
            <a:r>
              <a:rPr lang="en-US" altLang="zh-CN" sz="2000" dirty="0">
                <a:latin typeface="Times New Roman" panose="02020603050405020304" pitchFamily="18" charset="0"/>
                <a:cs typeface="Times New Roman" panose="02020603050405020304" pitchFamily="18" charset="0"/>
              </a:rPr>
              <a:t>of the 13th international conference on Ubiquitous computing. </a:t>
            </a:r>
            <a:r>
              <a:rPr lang="en-US" altLang="zh-CN" sz="2000" dirty="0" smtClean="0">
                <a:latin typeface="Times New Roman" panose="02020603050405020304" pitchFamily="18" charset="0"/>
                <a:cs typeface="Times New Roman" panose="02020603050405020304" pitchFamily="18" charset="0"/>
              </a:rPr>
              <a:t>ACM 2011.</a:t>
            </a:r>
          </a:p>
          <a:p>
            <a:r>
              <a:rPr lang="zh-CN" altLang="en-US" sz="2400" dirty="0" smtClean="0"/>
              <a:t>轨迹</a:t>
            </a:r>
            <a:r>
              <a:rPr lang="zh-CN" altLang="en-US" sz="2400" dirty="0"/>
              <a:t>数据</a:t>
            </a:r>
            <a:r>
              <a:rPr lang="zh-CN" altLang="en-US" sz="2400" dirty="0" smtClean="0"/>
              <a:t>挖掘</a:t>
            </a:r>
            <a:endParaRPr lang="en-US" altLang="zh-CN" sz="2400" dirty="0" smtClean="0"/>
          </a:p>
          <a:p>
            <a:pPr lvl="1"/>
            <a:r>
              <a:rPr lang="en-US" altLang="zh-CN" sz="2000" dirty="0" smtClean="0">
                <a:latin typeface="Times New Roman" panose="02020603050405020304" pitchFamily="18" charset="0"/>
                <a:cs typeface="Times New Roman" panose="02020603050405020304" pitchFamily="18" charset="0"/>
              </a:rPr>
              <a:t>Summarizing trajectories into k-primary corridors: a summary of results. In SIGSPATIAL GIS.ACM 2012.</a:t>
            </a:r>
          </a:p>
          <a:p>
            <a:pPr lvl="1"/>
            <a:r>
              <a:rPr lang="en-US" altLang="zh-CN" sz="2000" dirty="0" smtClean="0">
                <a:latin typeface="Times New Roman" panose="02020603050405020304" pitchFamily="18" charset="0"/>
                <a:cs typeface="Times New Roman" panose="02020603050405020304" pitchFamily="18" charset="0"/>
              </a:rPr>
              <a:t>Fast and exact network trajectory similarity computation</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 a case-study on bicycle corridor planning. In </a:t>
            </a:r>
            <a:r>
              <a:rPr lang="en-US" altLang="zh-CN" sz="2000" dirty="0" err="1" smtClean="0">
                <a:latin typeface="Times New Roman" panose="02020603050405020304" pitchFamily="18" charset="0"/>
                <a:cs typeface="Times New Roman" panose="02020603050405020304" pitchFamily="18" charset="0"/>
              </a:rPr>
              <a:t>UrbComp</a:t>
            </a:r>
            <a:r>
              <a:rPr lang="en-US" altLang="zh-CN" sz="2000" dirty="0" smtClean="0">
                <a:latin typeface="Times New Roman" panose="02020603050405020304" pitchFamily="18" charset="0"/>
                <a:cs typeface="Times New Roman" panose="02020603050405020304" pitchFamily="18" charset="0"/>
              </a:rPr>
              <a:t>. ACM 2013.</a:t>
            </a:r>
          </a:p>
          <a:p>
            <a:r>
              <a:rPr lang="zh-CN" altLang="en-US" sz="2400" dirty="0" smtClean="0"/>
              <a:t>传统自行车道规划</a:t>
            </a:r>
            <a:endParaRPr lang="en-US" altLang="zh-CN" sz="2400" dirty="0" smtClean="0"/>
          </a:p>
          <a:p>
            <a:r>
              <a:rPr lang="zh-CN" altLang="en-US" sz="2400" dirty="0"/>
              <a:t>有站</a:t>
            </a:r>
            <a:r>
              <a:rPr lang="zh-CN" altLang="en-US" sz="2400" dirty="0" smtClean="0"/>
              <a:t>式共享单车轨迹的应用</a:t>
            </a:r>
            <a:endParaRPr lang="en-US" altLang="zh-CN" sz="2400" dirty="0" smtClean="0"/>
          </a:p>
          <a:p>
            <a:pPr lvl="1"/>
            <a:r>
              <a:rPr lang="en-US" altLang="zh-CN" sz="2000" dirty="0" smtClean="0">
                <a:latin typeface="Times New Roman" panose="02020603050405020304" pitchFamily="18" charset="0"/>
                <a:cs typeface="Times New Roman" panose="02020603050405020304" pitchFamily="18" charset="0"/>
              </a:rPr>
              <a:t>Traffic prediction in a bike-sharing system. In SIGSPATIAL GIS. ACM 2015.</a:t>
            </a:r>
          </a:p>
          <a:p>
            <a:pPr lvl="1"/>
            <a:r>
              <a:rPr lang="en-US" altLang="zh-CN" sz="2000" dirty="0" smtClean="0">
                <a:latin typeface="Times New Roman" panose="02020603050405020304" pitchFamily="18" charset="0"/>
                <a:cs typeface="Times New Roman" panose="02020603050405020304" pitchFamily="18" charset="0"/>
              </a:rPr>
              <a:t>Rebalancing Bike Sharing Systems</a:t>
            </a:r>
            <a:r>
              <a:rPr lang="en-US" altLang="zh-CN" sz="2000" dirty="0">
                <a:latin typeface="Times New Roman" panose="02020603050405020304" pitchFamily="18" charset="0"/>
                <a:cs typeface="Times New Roman" panose="02020603050405020304" pitchFamily="18" charset="0"/>
              </a:rPr>
              <a:t>: </a:t>
            </a:r>
            <a:r>
              <a:rPr lang="en-US" altLang="zh-CN" sz="2000" dirty="0" smtClean="0">
                <a:latin typeface="Times New Roman" panose="02020603050405020304" pitchFamily="18" charset="0"/>
                <a:cs typeface="Times New Roman" panose="02020603050405020304" pitchFamily="18" charset="0"/>
              </a:rPr>
              <a:t>A Multi-source Data Smart Optimization. In SIGKDD. ACM 2016. </a:t>
            </a:r>
            <a:endParaRPr lang="zh-CN" alt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952188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数据依托</a:t>
            </a:r>
          </a:p>
        </p:txBody>
      </p:sp>
      <p:sp>
        <p:nvSpPr>
          <p:cNvPr id="3" name="内容占位符 2"/>
          <p:cNvSpPr>
            <a:spLocks noGrp="1"/>
          </p:cNvSpPr>
          <p:nvPr>
            <p:ph idx="1"/>
          </p:nvPr>
        </p:nvSpPr>
        <p:spPr>
          <a:xfrm>
            <a:off x="502443" y="1619414"/>
            <a:ext cx="8139113" cy="1142048"/>
          </a:xfrm>
        </p:spPr>
        <p:txBody>
          <a:bodyPr/>
          <a:lstStyle/>
          <a:p>
            <a:r>
              <a:rPr lang="zh-CN" altLang="en-US" sz="2000" dirty="0" smtClean="0">
                <a:solidFill>
                  <a:schemeClr val="tx1"/>
                </a:solidFill>
                <a:latin typeface="Times New Roman" panose="02020603050405020304" pitchFamily="18" charset="0"/>
                <a:cs typeface="Times New Roman" panose="02020603050405020304" pitchFamily="18" charset="0"/>
              </a:rPr>
              <a:t>将</a:t>
            </a:r>
            <a:r>
              <a:rPr lang="en-US" altLang="zh-CN" sz="2000" dirty="0" err="1" smtClean="0">
                <a:solidFill>
                  <a:schemeClr val="tx1"/>
                </a:solidFill>
                <a:latin typeface="Times New Roman" panose="02020603050405020304" pitchFamily="18" charset="0"/>
                <a:cs typeface="Times New Roman" panose="02020603050405020304" pitchFamily="18" charset="0"/>
              </a:rPr>
              <a:t>Mobike</a:t>
            </a:r>
            <a:r>
              <a:rPr lang="zh-CN" altLang="en-US" sz="2000" dirty="0">
                <a:solidFill>
                  <a:schemeClr val="tx1"/>
                </a:solidFill>
              </a:rPr>
              <a:t>的轨迹数据</a:t>
            </a:r>
            <a:r>
              <a:rPr lang="zh-CN" altLang="en-US" sz="2000" dirty="0" smtClean="0">
                <a:solidFill>
                  <a:schemeClr val="tx1"/>
                </a:solidFill>
              </a:rPr>
              <a:t>集</a:t>
            </a:r>
            <a:r>
              <a:rPr lang="zh-CN" altLang="en-US" sz="2000" dirty="0" smtClean="0"/>
              <a:t>用于自行车道规划的优势</a:t>
            </a:r>
            <a:endParaRPr lang="zh-CN" altLang="en-US" sz="4000" dirty="0">
              <a:solidFill>
                <a:schemeClr val="tx1"/>
              </a:solidFill>
            </a:endParaRPr>
          </a:p>
          <a:p>
            <a:pPr lvl="1"/>
            <a:r>
              <a:rPr lang="zh-CN" altLang="en-US" sz="1600" dirty="0">
                <a:solidFill>
                  <a:schemeClr val="tx1"/>
                </a:solidFill>
              </a:rPr>
              <a:t>无站式共享单车</a:t>
            </a:r>
            <a:r>
              <a:rPr lang="zh-CN" altLang="en-US" sz="1600" dirty="0" smtClean="0">
                <a:solidFill>
                  <a:schemeClr val="tx1"/>
                </a:solidFill>
              </a:rPr>
              <a:t>，覆盖全城，反映</a:t>
            </a:r>
            <a:r>
              <a:rPr lang="zh-CN" altLang="en-US" sz="1600" dirty="0">
                <a:solidFill>
                  <a:schemeClr val="tx1"/>
                </a:solidFill>
              </a:rPr>
              <a:t>出自行车道的真实需求</a:t>
            </a:r>
          </a:p>
          <a:p>
            <a:pPr lvl="1"/>
            <a:r>
              <a:rPr lang="zh-CN" altLang="en-US" sz="1600" dirty="0">
                <a:solidFill>
                  <a:schemeClr val="tx1"/>
                </a:solidFill>
              </a:rPr>
              <a:t>找车方便，轨迹记录</a:t>
            </a:r>
            <a:r>
              <a:rPr lang="zh-CN" altLang="en-US" sz="1600" dirty="0" smtClean="0">
                <a:solidFill>
                  <a:schemeClr val="tx1"/>
                </a:solidFill>
              </a:rPr>
              <a:t>准确</a:t>
            </a:r>
            <a:endParaRPr lang="en-US" altLang="zh-CN" sz="1600" dirty="0" smtClean="0">
              <a:solidFill>
                <a:schemeClr val="tx1"/>
              </a:solidFill>
            </a:endParaRPr>
          </a:p>
        </p:txBody>
      </p:sp>
      <p:pic>
        <p:nvPicPr>
          <p:cNvPr id="4" name="图片 3"/>
          <p:cNvPicPr>
            <a:picLocks noChangeAspect="1"/>
          </p:cNvPicPr>
          <p:nvPr/>
        </p:nvPicPr>
        <p:blipFill>
          <a:blip r:embed="rId4"/>
          <a:stretch>
            <a:fillRect/>
          </a:stretch>
        </p:blipFill>
        <p:spPr>
          <a:xfrm>
            <a:off x="502443" y="2761462"/>
            <a:ext cx="5094923" cy="2581275"/>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46395" y="2761462"/>
            <a:ext cx="3234459" cy="2333052"/>
          </a:xfrm>
          <a:prstGeom prst="rect">
            <a:avLst/>
          </a:prstGeom>
        </p:spPr>
      </p:pic>
    </p:spTree>
    <p:custDataLst>
      <p:tags r:id="rId1"/>
    </p:custDataLst>
    <p:extLst>
      <p:ext uri="{BB962C8B-B14F-4D97-AF65-F5344CB8AC3E}">
        <p14:creationId xmlns:p14="http://schemas.microsoft.com/office/powerpoint/2010/main" val="356583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问题建模</a:t>
            </a:r>
          </a:p>
        </p:txBody>
      </p:sp>
      <p:sp>
        <p:nvSpPr>
          <p:cNvPr id="3" name="内容占位符 2"/>
          <p:cNvSpPr>
            <a:spLocks noGrp="1"/>
          </p:cNvSpPr>
          <p:nvPr>
            <p:ph idx="1"/>
          </p:nvPr>
        </p:nvSpPr>
        <p:spPr>
          <a:xfrm>
            <a:off x="502444" y="1829276"/>
            <a:ext cx="8139113" cy="889635"/>
          </a:xfrm>
        </p:spPr>
        <p:txBody>
          <a:bodyPr/>
          <a:lstStyle/>
          <a:p>
            <a:r>
              <a:rPr lang="zh-CN" altLang="en-US" sz="2000" dirty="0">
                <a:solidFill>
                  <a:schemeClr val="tx1"/>
                </a:solidFill>
              </a:rPr>
              <a:t>将城市的道路网以图的形式表示 </a:t>
            </a:r>
            <a:r>
              <a:rPr lang="en-US" altLang="zh-CN" sz="2000" dirty="0" smtClean="0">
                <a:solidFill>
                  <a:schemeClr val="tx1"/>
                </a:solidFill>
                <a:latin typeface="Times New Roman" panose="02020603050405020304" pitchFamily="18" charset="0"/>
                <a:cs typeface="Times New Roman" panose="02020603050405020304" pitchFamily="18" charset="0"/>
              </a:rPr>
              <a:t>G = (</a:t>
            </a:r>
            <a:r>
              <a:rPr lang="en-US" altLang="zh-CN" sz="2000" dirty="0">
                <a:solidFill>
                  <a:schemeClr val="tx1"/>
                </a:solidFill>
                <a:latin typeface="Times New Roman" panose="02020603050405020304" pitchFamily="18" charset="0"/>
                <a:cs typeface="Times New Roman" panose="02020603050405020304" pitchFamily="18" charset="0"/>
              </a:rPr>
              <a:t>V,E)</a:t>
            </a:r>
            <a:endParaRPr lang="zh-CN" altLang="en-US" sz="4000" dirty="0">
              <a:solidFill>
                <a:schemeClr val="tx1"/>
              </a:solidFill>
              <a:latin typeface="Times New Roman" panose="02020603050405020304" pitchFamily="18" charset="0"/>
              <a:cs typeface="Times New Roman" panose="02020603050405020304" pitchFamily="18" charset="0"/>
            </a:endParaRPr>
          </a:p>
          <a:p>
            <a:pPr lvl="1"/>
            <a:r>
              <a:rPr lang="en-US" altLang="zh-CN" sz="1500" dirty="0" smtClean="0">
                <a:solidFill>
                  <a:schemeClr val="tx1"/>
                </a:solidFill>
                <a:latin typeface="Times New Roman" panose="02020603050405020304" pitchFamily="18" charset="0"/>
                <a:cs typeface="Times New Roman" panose="02020603050405020304" pitchFamily="18" charset="0"/>
              </a:rPr>
              <a:t>V</a:t>
            </a:r>
            <a:r>
              <a:rPr lang="en-US" altLang="zh-CN" sz="1500" dirty="0" smtClean="0"/>
              <a:t>: </a:t>
            </a:r>
            <a:r>
              <a:rPr sz="1500" dirty="0" err="1" smtClean="0">
                <a:solidFill>
                  <a:schemeClr val="tx1"/>
                </a:solidFill>
              </a:rPr>
              <a:t>道路交汇路口集合</a:t>
            </a:r>
            <a:r>
              <a:rPr lang="en-US" sz="1500" dirty="0" smtClean="0"/>
              <a:t>, </a:t>
            </a:r>
            <a:r>
              <a:rPr lang="en-US" altLang="zh-CN" sz="1500" dirty="0" smtClean="0">
                <a:solidFill>
                  <a:schemeClr val="tx1"/>
                </a:solidFill>
                <a:latin typeface="Times New Roman" panose="02020603050405020304" pitchFamily="18" charset="0"/>
                <a:cs typeface="Times New Roman" panose="02020603050405020304" pitchFamily="18" charset="0"/>
              </a:rPr>
              <a:t>E</a:t>
            </a:r>
            <a:r>
              <a:rPr lang="en-US" altLang="zh-CN" sz="1500" dirty="0">
                <a:solidFill>
                  <a:schemeClr val="tx1"/>
                </a:solidFill>
                <a:latin typeface="Times New Roman" panose="02020603050405020304" pitchFamily="18" charset="0"/>
                <a:cs typeface="Times New Roman" panose="02020603050405020304" pitchFamily="18" charset="0"/>
              </a:rPr>
              <a:t>={e</a:t>
            </a:r>
            <a:r>
              <a:rPr lang="en-US" altLang="zh-CN" sz="1500" dirty="0" smtClean="0">
                <a:solidFill>
                  <a:schemeClr val="tx1"/>
                </a:solidFill>
                <a:latin typeface="Times New Roman" panose="02020603050405020304" pitchFamily="18" charset="0"/>
                <a:cs typeface="Times New Roman" panose="02020603050405020304" pitchFamily="18" charset="0"/>
              </a:rPr>
              <a:t>} </a:t>
            </a:r>
            <a:r>
              <a:rPr sz="1500" dirty="0" err="1" smtClean="0">
                <a:solidFill>
                  <a:schemeClr val="tx1"/>
                </a:solidFill>
              </a:rPr>
              <a:t>道路路段</a:t>
            </a:r>
            <a:r>
              <a:rPr lang="zh-CN" altLang="en-US" sz="1500" dirty="0"/>
              <a:t>集合</a:t>
            </a:r>
            <a:endParaRPr sz="1500" dirty="0">
              <a:solidFill>
                <a:schemeClr val="tx1"/>
              </a:solidFill>
            </a:endParaRPr>
          </a:p>
          <a:p>
            <a:endParaRPr sz="1500" dirty="0">
              <a:solidFill>
                <a:schemeClr val="tx1"/>
              </a:solidFill>
            </a:endParaRPr>
          </a:p>
        </p:txBody>
      </p:sp>
      <p:sp>
        <p:nvSpPr>
          <p:cNvPr id="4" name="文本框 3"/>
          <p:cNvSpPr txBox="1"/>
          <p:nvPr/>
        </p:nvSpPr>
        <p:spPr>
          <a:xfrm>
            <a:off x="1421347" y="2718911"/>
            <a:ext cx="4482941" cy="415498"/>
          </a:xfrm>
          <a:prstGeom prst="rect">
            <a:avLst/>
          </a:prstGeom>
          <a:noFill/>
        </p:spPr>
        <p:txBody>
          <a:bodyPr wrap="square" rtlCol="0">
            <a:spAutoFit/>
          </a:bodyPr>
          <a:lstStyle/>
          <a:p>
            <a:pPr algn="l"/>
            <a:r>
              <a:rPr sz="2100" dirty="0" err="1">
                <a:latin typeface="黑体" panose="02010609060101010101" pitchFamily="49" charset="-122"/>
                <a:ea typeface="黑体" panose="02010609060101010101" pitchFamily="49" charset="-122"/>
                <a:sym typeface="+mn-ea"/>
              </a:rPr>
              <a:t>挑选出最合适的道路修建自行车道</a:t>
            </a:r>
            <a:endParaRPr lang="zh-CN" altLang="en-US" sz="2100" dirty="0">
              <a:latin typeface="黑体" panose="02010609060101010101" pitchFamily="49" charset="-122"/>
              <a:ea typeface="黑体" panose="02010609060101010101" pitchFamily="49" charset="-122"/>
              <a:sym typeface="+mn-ea"/>
            </a:endParaRPr>
          </a:p>
        </p:txBody>
      </p:sp>
      <p:sp>
        <p:nvSpPr>
          <p:cNvPr id="5" name="文本框 4"/>
          <p:cNvSpPr txBox="1"/>
          <p:nvPr/>
        </p:nvSpPr>
        <p:spPr>
          <a:xfrm>
            <a:off x="1533742" y="4191476"/>
            <a:ext cx="4023360" cy="415498"/>
          </a:xfrm>
          <a:prstGeom prst="rect">
            <a:avLst/>
          </a:prstGeom>
          <a:noFill/>
        </p:spPr>
        <p:txBody>
          <a:bodyPr wrap="square" rtlCol="0">
            <a:spAutoFit/>
          </a:bodyPr>
          <a:lstStyle/>
          <a:p>
            <a:pPr algn="l"/>
            <a:r>
              <a:rPr sz="2100">
                <a:latin typeface="黑体" panose="02010609060101010101" pitchFamily="49" charset="-122"/>
                <a:ea typeface="黑体" panose="02010609060101010101" pitchFamily="49" charset="-122"/>
                <a:sym typeface="+mn-ea"/>
              </a:rPr>
              <a:t>从图中选择出满足约束条件的边</a:t>
            </a:r>
            <a:endParaRPr lang="zh-CN" altLang="en-US" sz="2100">
              <a:latin typeface="黑体" panose="02010609060101010101" pitchFamily="49" charset="-122"/>
              <a:ea typeface="黑体" panose="02010609060101010101" pitchFamily="49" charset="-122"/>
              <a:sym typeface="+mn-ea"/>
            </a:endParaRPr>
          </a:p>
        </p:txBody>
      </p:sp>
      <p:sp>
        <p:nvSpPr>
          <p:cNvPr id="6" name="下箭头 5"/>
          <p:cNvSpPr/>
          <p:nvPr/>
        </p:nvSpPr>
        <p:spPr>
          <a:xfrm>
            <a:off x="3401595" y="3409474"/>
            <a:ext cx="522446" cy="621983"/>
          </a:xfrm>
          <a:prstGeom prst="downArrow">
            <a:avLst/>
          </a:prstGeom>
          <a:solidFill>
            <a:srgbClr val="FFFF0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animBg="1"/>
      <p:bldP spid="6"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问题定义</a:t>
            </a:r>
          </a:p>
        </p:txBody>
      </p:sp>
      <p:sp>
        <p:nvSpPr>
          <p:cNvPr id="4" name="文本框 3"/>
          <p:cNvSpPr txBox="1"/>
          <p:nvPr/>
        </p:nvSpPr>
        <p:spPr>
          <a:xfrm>
            <a:off x="653892" y="1829752"/>
            <a:ext cx="6780371" cy="415498"/>
          </a:xfrm>
          <a:prstGeom prst="rect">
            <a:avLst/>
          </a:prstGeom>
          <a:noFill/>
        </p:spPr>
        <p:txBody>
          <a:bodyPr wrap="square" rtlCol="0">
            <a:spAutoFit/>
          </a:bodyPr>
          <a:lstStyle/>
          <a:p>
            <a:pPr algn="l"/>
            <a:r>
              <a:rPr sz="2100" dirty="0" err="1">
                <a:latin typeface="宋体" panose="02010600030101010101" pitchFamily="2" charset="-122"/>
                <a:ea typeface="宋体" panose="02010600030101010101" pitchFamily="2" charset="-122"/>
                <a:sym typeface="+mn-ea"/>
              </a:rPr>
              <a:t>预算约束：</a:t>
            </a:r>
            <a:r>
              <a:rPr sz="2100" dirty="0" err="1" smtClean="0">
                <a:latin typeface="宋体" panose="02010600030101010101" pitchFamily="2" charset="-122"/>
                <a:ea typeface="宋体" panose="02010600030101010101" pitchFamily="2" charset="-122"/>
                <a:sym typeface="+mn-ea"/>
              </a:rPr>
              <a:t>资金预算</a:t>
            </a:r>
            <a:r>
              <a:rPr lang="zh-CN" altLang="en-US" sz="2100" dirty="0">
                <a:latin typeface="宋体" panose="02010600030101010101" pitchFamily="2" charset="-122"/>
                <a:ea typeface="宋体" panose="02010600030101010101" pitchFamily="2" charset="-122"/>
                <a:sym typeface="+mn-ea"/>
              </a:rPr>
              <a:t>体现为</a:t>
            </a:r>
            <a:r>
              <a:rPr sz="2100" dirty="0" err="1" smtClean="0">
                <a:latin typeface="宋体" panose="02010600030101010101" pitchFamily="2" charset="-122"/>
                <a:ea typeface="宋体" panose="02010600030101010101" pitchFamily="2" charset="-122"/>
                <a:sym typeface="+mn-ea"/>
              </a:rPr>
              <a:t>挑选的边子集的总长度</a:t>
            </a:r>
            <a:endParaRPr lang="zh-CN" altLang="en-US" sz="2100" dirty="0">
              <a:latin typeface="宋体" panose="02010600030101010101" pitchFamily="2" charset="-122"/>
              <a:ea typeface="宋体" panose="02010600030101010101" pitchFamily="2" charset="-122"/>
              <a:sym typeface="+mn-ea"/>
            </a:endParaRPr>
          </a:p>
        </p:txBody>
      </p:sp>
      <p:sp>
        <p:nvSpPr>
          <p:cNvPr id="5" name="文本框 4"/>
          <p:cNvSpPr txBox="1"/>
          <p:nvPr/>
        </p:nvSpPr>
        <p:spPr>
          <a:xfrm>
            <a:off x="628650" y="4042660"/>
            <a:ext cx="8320564" cy="415498"/>
          </a:xfrm>
          <a:prstGeom prst="rect">
            <a:avLst/>
          </a:prstGeom>
          <a:noFill/>
        </p:spPr>
        <p:txBody>
          <a:bodyPr wrap="square" rtlCol="0">
            <a:spAutoFit/>
          </a:bodyPr>
          <a:lstStyle/>
          <a:p>
            <a:pPr algn="l"/>
            <a:r>
              <a:rPr sz="2100" dirty="0" err="1">
                <a:latin typeface="宋体" panose="02010600030101010101" pitchFamily="2" charset="-122"/>
                <a:ea typeface="宋体" panose="02010600030101010101" pitchFamily="2" charset="-122"/>
                <a:sym typeface="+mn-ea"/>
              </a:rPr>
              <a:t>施工约束：</a:t>
            </a:r>
            <a:r>
              <a:rPr sz="2100" dirty="0" err="1" smtClean="0">
                <a:latin typeface="宋体" panose="02010600030101010101" pitchFamily="2" charset="-122"/>
                <a:ea typeface="宋体" panose="02010600030101010101" pitchFamily="2" charset="-122"/>
                <a:sym typeface="+mn-ea"/>
              </a:rPr>
              <a:t>施工队</a:t>
            </a:r>
            <a:r>
              <a:rPr lang="zh-CN" altLang="en-US" sz="2100" dirty="0" smtClean="0">
                <a:latin typeface="宋体" panose="02010600030101010101" pitchFamily="2" charset="-122"/>
                <a:ea typeface="宋体" panose="02010600030101010101" pitchFamily="2" charset="-122"/>
                <a:sym typeface="+mn-ea"/>
              </a:rPr>
              <a:t>的数量体现为最后的子图中</a:t>
            </a:r>
            <a:r>
              <a:rPr sz="2100" dirty="0" err="1" smtClean="0">
                <a:latin typeface="宋体" panose="02010600030101010101" pitchFamily="2" charset="-122"/>
                <a:ea typeface="宋体" panose="02010600030101010101" pitchFamily="2" charset="-122"/>
                <a:sym typeface="+mn-ea"/>
              </a:rPr>
              <a:t>最多</a:t>
            </a:r>
            <a:r>
              <a:rPr lang="en-US" altLang="zh-CN" sz="2100" dirty="0" err="1" smtClean="0">
                <a:latin typeface="Times New Roman" panose="02020603050405020304" pitchFamily="18" charset="0"/>
                <a:ea typeface="宋体" panose="02010600030101010101" pitchFamily="2" charset="-122"/>
                <a:cs typeface="Times New Roman" panose="02020603050405020304" pitchFamily="18" charset="0"/>
                <a:sym typeface="+mn-ea"/>
              </a:rPr>
              <a:t>k</a:t>
            </a:r>
            <a:r>
              <a:rPr sz="2100" dirty="0" err="1" smtClean="0">
                <a:latin typeface="宋体" panose="02010600030101010101" pitchFamily="2" charset="-122"/>
                <a:ea typeface="宋体" panose="02010600030101010101" pitchFamily="2" charset="-122"/>
                <a:sym typeface="+mn-ea"/>
              </a:rPr>
              <a:t>个</a:t>
            </a:r>
            <a:r>
              <a:rPr lang="zh-CN" altLang="en-US" sz="2100" dirty="0" smtClean="0">
                <a:latin typeface="宋体" panose="02010600030101010101" pitchFamily="2" charset="-122"/>
                <a:ea typeface="宋体" panose="02010600030101010101" pitchFamily="2" charset="-122"/>
                <a:sym typeface="+mn-ea"/>
              </a:rPr>
              <a:t>连通</a:t>
            </a:r>
            <a:r>
              <a:rPr sz="2100" dirty="0" err="1" smtClean="0">
                <a:latin typeface="宋体" panose="02010600030101010101" pitchFamily="2" charset="-122"/>
                <a:ea typeface="宋体" panose="02010600030101010101" pitchFamily="2" charset="-122"/>
                <a:sym typeface="+mn-ea"/>
              </a:rPr>
              <a:t>子图</a:t>
            </a:r>
            <a:endParaRPr lang="zh-CN" altLang="en-US" sz="2100" dirty="0">
              <a:latin typeface="宋体" panose="02010600030101010101" pitchFamily="2" charset="-122"/>
              <a:ea typeface="宋体" panose="02010600030101010101" pitchFamily="2" charset="-122"/>
              <a:sym typeface="+mn-ea"/>
            </a:endParaRPr>
          </a:p>
        </p:txBody>
      </p:sp>
      <p:pic>
        <p:nvPicPr>
          <p:cNvPr id="7" name="图片 6"/>
          <p:cNvPicPr>
            <a:picLocks noChangeAspect="1"/>
          </p:cNvPicPr>
          <p:nvPr/>
        </p:nvPicPr>
        <p:blipFill>
          <a:blip r:embed="rId4"/>
          <a:stretch>
            <a:fillRect/>
          </a:stretch>
        </p:blipFill>
        <p:spPr>
          <a:xfrm>
            <a:off x="2836546" y="2409825"/>
            <a:ext cx="2503646" cy="1191578"/>
          </a:xfrm>
          <a:prstGeom prst="rect">
            <a:avLst/>
          </a:prstGeom>
        </p:spPr>
      </p:pic>
      <p:pic>
        <p:nvPicPr>
          <p:cNvPr id="8" name="图片 7"/>
          <p:cNvPicPr>
            <a:picLocks noChangeAspect="1"/>
          </p:cNvPicPr>
          <p:nvPr/>
        </p:nvPicPr>
        <p:blipFill>
          <a:blip r:embed="rId5"/>
          <a:stretch>
            <a:fillRect/>
          </a:stretch>
        </p:blipFill>
        <p:spPr>
          <a:xfrm>
            <a:off x="3124676" y="4759642"/>
            <a:ext cx="1708785" cy="601028"/>
          </a:xfrm>
          <a:prstGeom prst="rect">
            <a:avLst/>
          </a:prstGeom>
        </p:spPr>
      </p:pic>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问题定义</a:t>
            </a:r>
          </a:p>
        </p:txBody>
      </p:sp>
      <p:sp>
        <p:nvSpPr>
          <p:cNvPr id="3" name="内容占位符 2"/>
          <p:cNvSpPr>
            <a:spLocks noGrp="1"/>
          </p:cNvSpPr>
          <p:nvPr>
            <p:ph idx="1"/>
          </p:nvPr>
        </p:nvSpPr>
        <p:spPr>
          <a:xfrm>
            <a:off x="581978" y="5071527"/>
            <a:ext cx="4726305" cy="1007269"/>
          </a:xfrm>
        </p:spPr>
        <p:txBody>
          <a:bodyPr/>
          <a:lstStyle/>
          <a:p>
            <a:pPr marL="0" indent="0">
              <a:buNone/>
            </a:pPr>
            <a:r>
              <a:rPr sz="1800" dirty="0" err="1" smtClean="0">
                <a:solidFill>
                  <a:srgbClr val="FF0000"/>
                </a:solidFill>
                <a:cs typeface="Arial" panose="020B0604020202020204" pitchFamily="34" charset="0"/>
              </a:rPr>
              <a:t>条件</a:t>
            </a:r>
            <a:r>
              <a:rPr lang="zh-CN" altLang="en-US" sz="1800" dirty="0" smtClean="0">
                <a:solidFill>
                  <a:srgbClr val="FF0000"/>
                </a:solidFill>
                <a:cs typeface="Arial" panose="020B0604020202020204" pitchFamily="34" charset="0"/>
              </a:rPr>
              <a:t>：</a:t>
            </a:r>
            <a:r>
              <a:rPr lang="en-US" altLang="zh-CN" sz="1800" dirty="0" smtClean="0">
                <a:solidFill>
                  <a:srgbClr val="FF0000"/>
                </a:solidFill>
                <a:latin typeface="Times New Roman" panose="02020603050405020304" pitchFamily="18" charset="0"/>
                <a:cs typeface="Times New Roman" panose="02020603050405020304" pitchFamily="18" charset="0"/>
              </a:rPr>
              <a:t>G, </a:t>
            </a:r>
            <a:r>
              <a:rPr lang="en-US" altLang="zh-CN" sz="1800" dirty="0" err="1" smtClean="0">
                <a:solidFill>
                  <a:srgbClr val="FF0000"/>
                </a:solidFill>
                <a:latin typeface="Times New Roman" panose="02020603050405020304" pitchFamily="18" charset="0"/>
                <a:cs typeface="Times New Roman" panose="02020603050405020304" pitchFamily="18" charset="0"/>
              </a:rPr>
              <a:t>Tr</a:t>
            </a:r>
            <a:r>
              <a:rPr lang="en-US" altLang="zh-CN" sz="1800" dirty="0" smtClean="0">
                <a:solidFill>
                  <a:srgbClr val="FF0000"/>
                </a:solidFill>
                <a:latin typeface="Times New Roman" panose="02020603050405020304" pitchFamily="18" charset="0"/>
                <a:cs typeface="Times New Roman" panose="02020603050405020304" pitchFamily="18" charset="0"/>
              </a:rPr>
              <a:t>, </a:t>
            </a:r>
            <a:r>
              <a:rPr sz="1800" dirty="0" smtClean="0">
                <a:solidFill>
                  <a:srgbClr val="FF0000"/>
                </a:solidFill>
                <a:latin typeface="Times New Roman" panose="02020603050405020304" pitchFamily="18" charset="0"/>
                <a:cs typeface="Times New Roman" panose="02020603050405020304" pitchFamily="18" charset="0"/>
              </a:rPr>
              <a:t>α</a:t>
            </a:r>
            <a:r>
              <a:rPr lang="en-US" sz="1800" dirty="0" smtClean="0">
                <a:solidFill>
                  <a:srgbClr val="FF0000"/>
                </a:solidFill>
                <a:latin typeface="Times New Roman" panose="02020603050405020304" pitchFamily="18" charset="0"/>
                <a:cs typeface="Times New Roman" panose="02020603050405020304" pitchFamily="18" charset="0"/>
              </a:rPr>
              <a:t>, </a:t>
            </a:r>
            <a:r>
              <a:rPr lang="en-US" altLang="zh-CN" sz="1800" dirty="0" smtClean="0">
                <a:solidFill>
                  <a:srgbClr val="FF0000"/>
                </a:solidFill>
                <a:latin typeface="Times New Roman" panose="02020603050405020304" pitchFamily="18" charset="0"/>
                <a:cs typeface="Times New Roman" panose="02020603050405020304" pitchFamily="18" charset="0"/>
              </a:rPr>
              <a:t>k, B</a:t>
            </a:r>
            <a:endParaRPr sz="1800" dirty="0">
              <a:solidFill>
                <a:srgbClr val="FF0000"/>
              </a:solidFill>
              <a:latin typeface="Times New Roman" panose="02020603050405020304" pitchFamily="18" charset="0"/>
              <a:cs typeface="Times New Roman" panose="02020603050405020304" pitchFamily="18" charset="0"/>
            </a:endParaRPr>
          </a:p>
          <a:p>
            <a:pPr marL="0" indent="0">
              <a:buNone/>
            </a:pPr>
            <a:r>
              <a:rPr sz="1800" dirty="0" err="1">
                <a:solidFill>
                  <a:srgbClr val="FF0000"/>
                </a:solidFill>
                <a:cs typeface="Arial" panose="020B0604020202020204" pitchFamily="34" charset="0"/>
              </a:rPr>
              <a:t>目标：找到一个得分</a:t>
            </a:r>
            <a:r>
              <a:rPr lang="en-US" altLang="zh-CN" sz="1800" dirty="0" err="1">
                <a:solidFill>
                  <a:srgbClr val="FF0000"/>
                </a:solidFill>
                <a:cs typeface="Arial" panose="020B0604020202020204" pitchFamily="34" charset="0"/>
              </a:rPr>
              <a:t>g</a:t>
            </a:r>
            <a:r>
              <a:rPr sz="1800" dirty="0" err="1">
                <a:solidFill>
                  <a:srgbClr val="FF0000"/>
                </a:solidFill>
                <a:cs typeface="Arial" panose="020B0604020202020204" pitchFamily="34" charset="0"/>
              </a:rPr>
              <a:t>最高的子集</a:t>
            </a:r>
            <a:r>
              <a:rPr lang="en-US" altLang="zh-CN" sz="1800" dirty="0" err="1">
                <a:solidFill>
                  <a:srgbClr val="FF0000"/>
                </a:solidFill>
                <a:cs typeface="Arial" panose="020B0604020202020204" pitchFamily="34" charset="0"/>
              </a:rPr>
              <a:t>E</a:t>
            </a:r>
            <a:r>
              <a:rPr lang="en-US" altLang="zh-CN" sz="1800" dirty="0">
                <a:solidFill>
                  <a:srgbClr val="FF0000"/>
                </a:solidFill>
                <a:cs typeface="Arial" panose="020B0604020202020204" pitchFamily="34" charset="0"/>
              </a:rPr>
              <a:t>'</a:t>
            </a:r>
            <a:endParaRPr sz="1800" dirty="0">
              <a:solidFill>
                <a:srgbClr val="FF0000"/>
              </a:solidFill>
              <a:cs typeface="Arial" panose="020B0604020202020204" pitchFamily="34" charset="0"/>
            </a:endParaRPr>
          </a:p>
        </p:txBody>
      </p:sp>
      <p:sp>
        <p:nvSpPr>
          <p:cNvPr id="10" name="文本框 9"/>
          <p:cNvSpPr txBox="1"/>
          <p:nvPr/>
        </p:nvSpPr>
        <p:spPr>
          <a:xfrm>
            <a:off x="635794" y="1666875"/>
            <a:ext cx="8393430" cy="646331"/>
          </a:xfrm>
          <a:prstGeom prst="rect">
            <a:avLst/>
          </a:prstGeom>
          <a:noFill/>
        </p:spPr>
        <p:txBody>
          <a:bodyPr wrap="square" rtlCol="0">
            <a:spAutoFit/>
          </a:bodyPr>
          <a:lstStyle/>
          <a:p>
            <a:pPr algn="l"/>
            <a:r>
              <a:rPr dirty="0" err="1" smtClean="0">
                <a:latin typeface="宋体" panose="02010600030101010101" pitchFamily="2" charset="-122"/>
                <a:ea typeface="宋体" panose="02010600030101010101" pitchFamily="2" charset="-122"/>
                <a:sym typeface="+mn-ea"/>
              </a:rPr>
              <a:t>实用约束</a:t>
            </a:r>
            <a:r>
              <a:rPr lang="zh-CN" altLang="en-US" dirty="0" smtClean="0">
                <a:latin typeface="宋体" panose="02010600030101010101" pitchFamily="2" charset="-122"/>
                <a:ea typeface="宋体" panose="02010600030101010101" pitchFamily="2" charset="-122"/>
                <a:sym typeface="+mn-ea"/>
              </a:rPr>
              <a:t>：使用率体现为</a:t>
            </a:r>
            <a:r>
              <a:rPr dirty="0" err="1" smtClean="0">
                <a:latin typeface="宋体" panose="02010600030101010101" pitchFamily="2" charset="-122"/>
                <a:ea typeface="宋体" panose="02010600030101010101" pitchFamily="2" charset="-122"/>
                <a:sym typeface="+mn-ea"/>
              </a:rPr>
              <a:t>尽可能方便更多的用户</a:t>
            </a:r>
            <a:r>
              <a:rPr lang="zh-CN" altLang="en-US" dirty="0" err="1">
                <a:latin typeface="宋体" panose="02010600030101010101" pitchFamily="2" charset="-122"/>
                <a:ea typeface="宋体" panose="02010600030101010101" pitchFamily="2" charset="-122"/>
                <a:sym typeface="+mn-ea"/>
              </a:rPr>
              <a:t>，</a:t>
            </a:r>
            <a:r>
              <a:rPr dirty="0" err="1" smtClean="0">
                <a:latin typeface="宋体" panose="02010600030101010101" pitchFamily="2" charset="-122"/>
                <a:ea typeface="宋体" panose="02010600030101010101" pitchFamily="2" charset="-122"/>
                <a:sym typeface="+mn-ea"/>
              </a:rPr>
              <a:t>尽可能多的覆盖轨迹中的连续路段</a:t>
            </a:r>
            <a:endParaRPr lang="zh-CN" altLang="en-US" dirty="0">
              <a:latin typeface="宋体" panose="02010600030101010101" pitchFamily="2" charset="-122"/>
              <a:ea typeface="宋体" panose="02010600030101010101" pitchFamily="2" charset="-122"/>
              <a:sym typeface="+mn-ea"/>
            </a:endParaRPr>
          </a:p>
        </p:txBody>
      </p:sp>
      <p:pic>
        <p:nvPicPr>
          <p:cNvPr id="11" name="图片 10"/>
          <p:cNvPicPr>
            <a:picLocks noChangeAspect="1"/>
          </p:cNvPicPr>
          <p:nvPr/>
        </p:nvPicPr>
        <p:blipFill>
          <a:blip r:embed="rId4"/>
          <a:stretch>
            <a:fillRect/>
          </a:stretch>
        </p:blipFill>
        <p:spPr>
          <a:xfrm>
            <a:off x="581978" y="3943350"/>
            <a:ext cx="4516279" cy="885349"/>
          </a:xfrm>
          <a:prstGeom prst="rect">
            <a:avLst/>
          </a:prstGeom>
        </p:spPr>
      </p:pic>
      <p:pic>
        <p:nvPicPr>
          <p:cNvPr id="12" name="图片 11"/>
          <p:cNvPicPr>
            <a:picLocks noChangeAspect="1"/>
          </p:cNvPicPr>
          <p:nvPr/>
        </p:nvPicPr>
        <p:blipFill>
          <a:blip r:embed="rId5"/>
          <a:stretch>
            <a:fillRect/>
          </a:stretch>
        </p:blipFill>
        <p:spPr>
          <a:xfrm>
            <a:off x="5395437" y="3943350"/>
            <a:ext cx="3176111" cy="751523"/>
          </a:xfrm>
          <a:prstGeom prst="rect">
            <a:avLst/>
          </a:prstGeom>
        </p:spPr>
      </p:pic>
      <p:pic>
        <p:nvPicPr>
          <p:cNvPr id="6" name="图片 5"/>
          <p:cNvPicPr>
            <a:picLocks noChangeAspect="1"/>
          </p:cNvPicPr>
          <p:nvPr/>
        </p:nvPicPr>
        <p:blipFill>
          <a:blip r:embed="rId6"/>
          <a:stretch>
            <a:fillRect/>
          </a:stretch>
        </p:blipFill>
        <p:spPr>
          <a:xfrm>
            <a:off x="1923574" y="2165033"/>
            <a:ext cx="5818346" cy="1624965"/>
          </a:xfrm>
          <a:prstGeom prst="rect">
            <a:avLst/>
          </a:prstGeom>
        </p:spPr>
      </p:pic>
      <p:sp>
        <p:nvSpPr>
          <p:cNvPr id="13" name="文本框 12"/>
          <p:cNvSpPr txBox="1"/>
          <p:nvPr/>
        </p:nvSpPr>
        <p:spPr>
          <a:xfrm>
            <a:off x="5308283" y="5344328"/>
            <a:ext cx="3074881" cy="461665"/>
          </a:xfrm>
          <a:prstGeom prst="rect">
            <a:avLst/>
          </a:prstGeom>
          <a:noFill/>
        </p:spPr>
        <p:txBody>
          <a:bodyPr wrap="none" rtlCol="0">
            <a:spAutoFit/>
          </a:bodyPr>
          <a:lstStyle/>
          <a:p>
            <a:r>
              <a:rPr lang="en-US" altLang="zh-CN" sz="2400" b="1" dirty="0">
                <a:solidFill>
                  <a:srgbClr val="00B050"/>
                </a:solidFill>
                <a:latin typeface="宋体" panose="02010600030101010101" pitchFamily="2" charset="-122"/>
                <a:ea typeface="宋体" panose="02010600030101010101" pitchFamily="2" charset="-122"/>
              </a:rPr>
              <a:t>NP</a:t>
            </a:r>
            <a:r>
              <a:rPr lang="zh-CN" altLang="en-US" sz="2400" b="1" dirty="0">
                <a:solidFill>
                  <a:srgbClr val="00B050"/>
                </a:solidFill>
                <a:latin typeface="宋体" panose="02010600030101010101" pitchFamily="2" charset="-122"/>
                <a:ea typeface="宋体" panose="02010600030101010101" pitchFamily="2" charset="-122"/>
              </a:rPr>
              <a:t>难的整数规划问题</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10" grpId="0"/>
      <p:bldP spid="10" grpId="1"/>
      <p:bldP spid="13" grpId="0"/>
      <p:bldP spid="1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a:t>
            </a:r>
            <a:r>
              <a:rPr lang="zh-CN" altLang="en-US" dirty="0"/>
              <a:t>结构</a:t>
            </a:r>
          </a:p>
        </p:txBody>
      </p:sp>
      <p:sp>
        <p:nvSpPr>
          <p:cNvPr id="3" name="内容占位符 2"/>
          <p:cNvSpPr>
            <a:spLocks noGrp="1"/>
          </p:cNvSpPr>
          <p:nvPr>
            <p:ph idx="1"/>
          </p:nvPr>
        </p:nvSpPr>
        <p:spPr>
          <a:xfrm>
            <a:off x="628650" y="1469036"/>
            <a:ext cx="7886700" cy="4707927"/>
          </a:xfrm>
        </p:spPr>
        <p:txBody>
          <a:bodyPr>
            <a:normAutofit/>
          </a:bodyPr>
          <a:lstStyle/>
          <a:p>
            <a:pPr>
              <a:lnSpc>
                <a:spcPct val="150000"/>
              </a:lnSpc>
            </a:pPr>
            <a:r>
              <a:rPr lang="zh-CN" altLang="en-US" sz="2400" dirty="0" smtClean="0"/>
              <a:t>预处理</a:t>
            </a:r>
            <a:r>
              <a:rPr lang="zh-CN" altLang="en-US" sz="2400" dirty="0"/>
              <a:t>阶段</a:t>
            </a:r>
            <a:endParaRPr lang="zh-CN" altLang="en-US" sz="4400" dirty="0"/>
          </a:p>
          <a:p>
            <a:pPr lvl="1">
              <a:lnSpc>
                <a:spcPct val="150000"/>
              </a:lnSpc>
            </a:pPr>
            <a:r>
              <a:rPr lang="zh-CN" altLang="en-US" sz="1800" dirty="0"/>
              <a:t>轨迹预处理，主要是数据清洗</a:t>
            </a:r>
          </a:p>
          <a:p>
            <a:pPr lvl="1">
              <a:lnSpc>
                <a:spcPct val="150000"/>
              </a:lnSpc>
            </a:pPr>
            <a:r>
              <a:rPr lang="zh-CN" altLang="en-US" sz="1800" dirty="0"/>
              <a:t>轨迹的地图匹配，运用了一种投票式的地图匹配算法</a:t>
            </a:r>
          </a:p>
          <a:p>
            <a:pPr lvl="1">
              <a:lnSpc>
                <a:spcPct val="150000"/>
              </a:lnSpc>
            </a:pPr>
            <a:r>
              <a:rPr lang="zh-CN" altLang="en-US" sz="1800" dirty="0"/>
              <a:t>为路段建立倒排索引，给每条轨迹设置道路路段的</a:t>
            </a:r>
            <a:r>
              <a:rPr lang="en-US" altLang="zh-CN" sz="1800" dirty="0" err="1"/>
              <a:t>ID</a:t>
            </a:r>
            <a:r>
              <a:rPr sz="1800" dirty="0" err="1"/>
              <a:t>，方便查找</a:t>
            </a:r>
            <a:endParaRPr lang="zh-CN" altLang="en-US" sz="3600" dirty="0"/>
          </a:p>
          <a:p>
            <a:pPr>
              <a:lnSpc>
                <a:spcPct val="150000"/>
              </a:lnSpc>
            </a:pPr>
            <a:r>
              <a:rPr sz="2400" dirty="0" err="1"/>
              <a:t>道路规划阶段</a:t>
            </a:r>
            <a:endParaRPr sz="2400" dirty="0"/>
          </a:p>
          <a:p>
            <a:pPr lvl="1">
              <a:lnSpc>
                <a:spcPct val="150000"/>
              </a:lnSpc>
            </a:pPr>
            <a:r>
              <a:rPr sz="1800" dirty="0" err="1"/>
              <a:t>初始化（两种方法</a:t>
            </a:r>
            <a:r>
              <a:rPr sz="1800" dirty="0"/>
              <a:t>）</a:t>
            </a:r>
          </a:p>
          <a:p>
            <a:pPr lvl="1">
              <a:lnSpc>
                <a:spcPct val="150000"/>
              </a:lnSpc>
            </a:pPr>
            <a:r>
              <a:rPr sz="1800" dirty="0" err="1"/>
              <a:t>网络扩增</a:t>
            </a:r>
            <a:endParaRPr sz="1800" dirty="0"/>
          </a:p>
          <a:p>
            <a:pPr lvl="1">
              <a:lnSpc>
                <a:spcPct val="150000"/>
              </a:lnSpc>
            </a:pPr>
            <a:r>
              <a:rPr sz="1800" dirty="0" err="1" smtClean="0"/>
              <a:t>结束约束</a:t>
            </a:r>
            <a:endParaRPr sz="180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127" y="3989971"/>
            <a:ext cx="5273974" cy="2351453"/>
          </a:xfrm>
          <a:prstGeom prst="rect">
            <a:avLst/>
          </a:prstGeom>
        </p:spPr>
      </p:pic>
    </p:spTree>
    <p:custDataLst>
      <p:tags r:id="rId1"/>
    </p:custData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算法设计</a:t>
            </a:r>
            <a:endParaRPr lang="zh-CN" altLang="en-US"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1786" y="1548888"/>
            <a:ext cx="3078082" cy="3756617"/>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8323" y="1548888"/>
            <a:ext cx="3093320" cy="3756617"/>
          </a:xfrm>
          <a:prstGeom prst="rect">
            <a:avLst/>
          </a:prstGeom>
        </p:spPr>
      </p:pic>
      <p:sp>
        <p:nvSpPr>
          <p:cNvPr id="7" name="文本框 6"/>
          <p:cNvSpPr txBox="1"/>
          <p:nvPr/>
        </p:nvSpPr>
        <p:spPr>
          <a:xfrm>
            <a:off x="1813810" y="5613816"/>
            <a:ext cx="1107996" cy="369332"/>
          </a:xfrm>
          <a:prstGeom prst="rect">
            <a:avLst/>
          </a:prstGeom>
          <a:noFill/>
        </p:spPr>
        <p:txBody>
          <a:bodyPr wrap="none" rtlCol="0">
            <a:spAutoFit/>
          </a:bodyPr>
          <a:lstStyle/>
          <a:p>
            <a:r>
              <a:rPr lang="zh-CN" altLang="en-US" b="1" dirty="0" smtClean="0">
                <a:latin typeface="宋体" panose="02010600030101010101" pitchFamily="2" charset="-122"/>
                <a:ea typeface="宋体" panose="02010600030101010101" pitchFamily="2" charset="-122"/>
              </a:rPr>
              <a:t>空间热点</a:t>
            </a:r>
            <a:endParaRPr lang="zh-CN" altLang="en-US" b="1" dirty="0">
              <a:latin typeface="宋体" panose="02010600030101010101" pitchFamily="2" charset="-122"/>
              <a:ea typeface="宋体" panose="02010600030101010101" pitchFamily="2" charset="-122"/>
            </a:endParaRPr>
          </a:p>
        </p:txBody>
      </p:sp>
      <p:sp>
        <p:nvSpPr>
          <p:cNvPr id="8" name="文本框 7"/>
          <p:cNvSpPr txBox="1"/>
          <p:nvPr/>
        </p:nvSpPr>
        <p:spPr>
          <a:xfrm>
            <a:off x="5780153" y="5613816"/>
            <a:ext cx="1569660" cy="369332"/>
          </a:xfrm>
          <a:prstGeom prst="rect">
            <a:avLst/>
          </a:prstGeom>
          <a:noFill/>
        </p:spPr>
        <p:txBody>
          <a:bodyPr wrap="none" rtlCol="0">
            <a:spAutoFit/>
          </a:bodyPr>
          <a:lstStyle/>
          <a:p>
            <a:r>
              <a:rPr lang="zh-CN" altLang="en-US" b="1" dirty="0" smtClean="0">
                <a:latin typeface="宋体" panose="02010600030101010101" pitchFamily="2" charset="-122"/>
                <a:ea typeface="宋体" panose="02010600030101010101" pitchFamily="2" charset="-122"/>
              </a:rPr>
              <a:t>星型分布模式</a:t>
            </a:r>
            <a:endParaRPr lang="zh-CN" altLang="en-US" b="1" dirty="0">
              <a:latin typeface="宋体" panose="02010600030101010101" pitchFamily="2" charset="-122"/>
              <a:ea typeface="宋体" panose="02010600030101010101" pitchFamily="2" charset="-122"/>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3060" y="193050"/>
            <a:ext cx="6610662" cy="1325563"/>
          </a:xfrm>
        </p:spPr>
        <p:txBody>
          <a:bodyPr>
            <a:normAutofit/>
          </a:bodyPr>
          <a:lstStyle/>
          <a:p>
            <a:r>
              <a:rPr lang="zh-CN" altLang="en-US" sz="4000" dirty="0" smtClean="0"/>
              <a:t>基于贪心的网络扩增算法</a:t>
            </a:r>
            <a:endParaRPr lang="zh-CN" altLang="en-US" sz="4000" dirty="0"/>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407" y="1316321"/>
            <a:ext cx="6336926" cy="5541679"/>
          </a:xfrm>
          <a:prstGeom prst="rect">
            <a:avLst/>
          </a:prstGeom>
        </p:spPr>
      </p:pic>
      <p:sp>
        <p:nvSpPr>
          <p:cNvPr id="7" name="文本框 6"/>
          <p:cNvSpPr txBox="1"/>
          <p:nvPr/>
        </p:nvSpPr>
        <p:spPr>
          <a:xfrm>
            <a:off x="5653152" y="1795930"/>
            <a:ext cx="2813155" cy="1077218"/>
          </a:xfrm>
          <a:prstGeom prst="rect">
            <a:avLst/>
          </a:prstGeom>
          <a:noFill/>
        </p:spPr>
        <p:txBody>
          <a:bodyPr wrap="square" rtlCol="0">
            <a:spAutoFit/>
          </a:bodyPr>
          <a:lstStyle/>
          <a:p>
            <a:r>
              <a:rPr lang="zh-CN" altLang="en-US" sz="1600" dirty="0" smtClean="0">
                <a:solidFill>
                  <a:srgbClr val="FF0000"/>
                </a:solidFill>
                <a:latin typeface="宋体" panose="02010600030101010101" pitchFamily="2" charset="-122"/>
                <a:ea typeface="宋体" panose="02010600030101010101" pitchFamily="2" charset="-122"/>
              </a:rPr>
              <a:t>选择热度最高的</a:t>
            </a:r>
            <a:r>
              <a:rPr lang="en-US" altLang="zh-CN" sz="1600" dirty="0" smtClean="0">
                <a:solidFill>
                  <a:srgbClr val="FF0000"/>
                </a:solidFill>
                <a:latin typeface="宋体" panose="02010600030101010101" pitchFamily="2" charset="-122"/>
                <a:ea typeface="宋体" panose="02010600030101010101" pitchFamily="2" charset="-122"/>
              </a:rPr>
              <a:t>k</a:t>
            </a:r>
            <a:r>
              <a:rPr lang="zh-CN" altLang="en-US" sz="1600" dirty="0" smtClean="0">
                <a:solidFill>
                  <a:srgbClr val="FF0000"/>
                </a:solidFill>
                <a:latin typeface="宋体" panose="02010600030101010101" pitchFamily="2" charset="-122"/>
                <a:ea typeface="宋体" panose="02010600030101010101" pitchFamily="2" charset="-122"/>
              </a:rPr>
              <a:t>个路段</a:t>
            </a:r>
            <a:r>
              <a:rPr lang="en-US" altLang="zh-CN" sz="1600" dirty="0" smtClean="0">
                <a:solidFill>
                  <a:srgbClr val="FF0000"/>
                </a:solidFill>
                <a:latin typeface="宋体" panose="02010600030101010101" pitchFamily="2" charset="-122"/>
                <a:ea typeface="宋体" panose="02010600030101010101" pitchFamily="2" charset="-122"/>
              </a:rPr>
              <a:t>,</a:t>
            </a:r>
            <a:r>
              <a:rPr lang="zh-CN" altLang="en-US" sz="1600" dirty="0" smtClean="0">
                <a:solidFill>
                  <a:srgbClr val="FF0000"/>
                </a:solidFill>
                <a:latin typeface="宋体" panose="02010600030101010101" pitchFamily="2" charset="-122"/>
                <a:ea typeface="宋体" panose="02010600030101010101" pitchFamily="2" charset="-122"/>
              </a:rPr>
              <a:t>作为</a:t>
            </a:r>
            <a:r>
              <a:rPr lang="en-US" altLang="zh-CN" sz="1600" dirty="0" smtClean="0">
                <a:solidFill>
                  <a:srgbClr val="FF0000"/>
                </a:solidFill>
                <a:latin typeface="宋体" panose="02010600030101010101" pitchFamily="2" charset="-122"/>
                <a:ea typeface="宋体" panose="02010600030101010101" pitchFamily="2" charset="-122"/>
              </a:rPr>
              <a:t>E’</a:t>
            </a:r>
            <a:r>
              <a:rPr lang="zh-CN" altLang="en-US" sz="1600" dirty="0" smtClean="0">
                <a:solidFill>
                  <a:srgbClr val="FF0000"/>
                </a:solidFill>
                <a:latin typeface="宋体" panose="02010600030101010101" pitchFamily="2" charset="-122"/>
                <a:ea typeface="宋体" panose="02010600030101010101" pitchFamily="2" charset="-122"/>
              </a:rPr>
              <a:t>的初始结果</a:t>
            </a:r>
            <a:r>
              <a:rPr lang="en-US" altLang="zh-CN" sz="1600" dirty="0" smtClean="0">
                <a:solidFill>
                  <a:srgbClr val="FF0000"/>
                </a:solidFill>
                <a:latin typeface="宋体" panose="02010600030101010101" pitchFamily="2" charset="-122"/>
                <a:ea typeface="宋体" panose="02010600030101010101" pitchFamily="2" charset="-122"/>
              </a:rPr>
              <a:t>,</a:t>
            </a:r>
            <a:r>
              <a:rPr lang="zh-CN" altLang="en-US" sz="1600" dirty="0" smtClean="0">
                <a:solidFill>
                  <a:srgbClr val="FF0000"/>
                </a:solidFill>
                <a:latin typeface="宋体" panose="02010600030101010101" pitchFamily="2" charset="-122"/>
                <a:ea typeface="宋体" panose="02010600030101010101" pitchFamily="2" charset="-122"/>
              </a:rPr>
              <a:t>将该</a:t>
            </a:r>
            <a:r>
              <a:rPr lang="en-US" altLang="zh-CN" sz="1600" dirty="0" smtClean="0">
                <a:solidFill>
                  <a:srgbClr val="FF0000"/>
                </a:solidFill>
                <a:latin typeface="宋体" panose="02010600030101010101" pitchFamily="2" charset="-122"/>
                <a:ea typeface="宋体" panose="02010600030101010101" pitchFamily="2" charset="-122"/>
              </a:rPr>
              <a:t>k</a:t>
            </a:r>
            <a:r>
              <a:rPr lang="zh-CN" altLang="en-US" sz="1600" dirty="0" smtClean="0">
                <a:solidFill>
                  <a:srgbClr val="FF0000"/>
                </a:solidFill>
                <a:latin typeface="宋体" panose="02010600030101010101" pitchFamily="2" charset="-122"/>
                <a:ea typeface="宋体" panose="02010600030101010101" pitchFamily="2" charset="-122"/>
              </a:rPr>
              <a:t>个路段的分支作为下一轮次的候选路段</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9" name="矩形 8"/>
          <p:cNvSpPr/>
          <p:nvPr/>
        </p:nvSpPr>
        <p:spPr>
          <a:xfrm>
            <a:off x="712033" y="5718747"/>
            <a:ext cx="5516380" cy="59211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66801" y="4348555"/>
            <a:ext cx="1676400" cy="2534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384092" y="5171605"/>
            <a:ext cx="2258517" cy="2698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2196" y="3554075"/>
            <a:ext cx="2116111" cy="2534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908391" y="3526898"/>
            <a:ext cx="1042273" cy="307777"/>
          </a:xfrm>
          <a:prstGeom prst="rect">
            <a:avLst/>
          </a:prstGeom>
          <a:noFill/>
        </p:spPr>
        <p:txBody>
          <a:bodyPr wrap="none" rtlCol="0">
            <a:spAutoFit/>
          </a:bodyPr>
          <a:lstStyle/>
          <a:p>
            <a:r>
              <a:rPr lang="zh-CN" altLang="en-US" sz="1400" dirty="0" smtClean="0">
                <a:solidFill>
                  <a:srgbClr val="FF0000"/>
                </a:solidFill>
              </a:rPr>
              <a:t>约束</a:t>
            </a:r>
            <a:r>
              <a:rPr lang="en-US" altLang="zh-CN" sz="1400" dirty="0" smtClean="0">
                <a:solidFill>
                  <a:srgbClr val="FF0000"/>
                </a:solidFill>
              </a:rPr>
              <a:t>1:</a:t>
            </a:r>
            <a:r>
              <a:rPr lang="zh-CN" altLang="en-US" sz="1400" dirty="0" smtClean="0">
                <a:solidFill>
                  <a:srgbClr val="FF0000"/>
                </a:solidFill>
              </a:rPr>
              <a:t>预算</a:t>
            </a:r>
            <a:endParaRPr lang="zh-CN" altLang="en-US" sz="1400" dirty="0">
              <a:solidFill>
                <a:srgbClr val="FF0000"/>
              </a:solidFill>
            </a:endParaRPr>
          </a:p>
        </p:txBody>
      </p:sp>
      <p:cxnSp>
        <p:nvCxnSpPr>
          <p:cNvPr id="15" name="直接箭头连接符 14"/>
          <p:cNvCxnSpPr>
            <a:stCxn id="12" idx="3"/>
            <a:endCxn id="13" idx="1"/>
          </p:cNvCxnSpPr>
          <p:nvPr/>
        </p:nvCxnSpPr>
        <p:spPr>
          <a:xfrm flipV="1">
            <a:off x="2578307" y="3680787"/>
            <a:ext cx="1330084" cy="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0" idx="3"/>
            <a:endCxn id="13" idx="1"/>
          </p:cNvCxnSpPr>
          <p:nvPr/>
        </p:nvCxnSpPr>
        <p:spPr>
          <a:xfrm flipV="1">
            <a:off x="2743201" y="3680787"/>
            <a:ext cx="1165190" cy="794481"/>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62196" y="2506170"/>
            <a:ext cx="4289686" cy="253425"/>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5179091" y="2996576"/>
            <a:ext cx="1662635" cy="307777"/>
          </a:xfrm>
          <a:prstGeom prst="rect">
            <a:avLst/>
          </a:prstGeom>
          <a:noFill/>
        </p:spPr>
        <p:txBody>
          <a:bodyPr wrap="none" rtlCol="0">
            <a:spAutoFit/>
          </a:bodyPr>
          <a:lstStyle/>
          <a:p>
            <a:r>
              <a:rPr lang="zh-CN" altLang="en-US" sz="1400" dirty="0" smtClean="0">
                <a:solidFill>
                  <a:srgbClr val="FF0000"/>
                </a:solidFill>
              </a:rPr>
              <a:t>约束</a:t>
            </a:r>
            <a:r>
              <a:rPr lang="en-US" altLang="zh-CN" sz="1400" dirty="0" smtClean="0">
                <a:solidFill>
                  <a:srgbClr val="FF0000"/>
                </a:solidFill>
              </a:rPr>
              <a:t>2:k</a:t>
            </a:r>
            <a:r>
              <a:rPr lang="zh-CN" altLang="en-US" sz="1400" dirty="0" smtClean="0">
                <a:solidFill>
                  <a:srgbClr val="FF0000"/>
                </a:solidFill>
              </a:rPr>
              <a:t>个连通子图</a:t>
            </a:r>
            <a:endParaRPr lang="en-US" altLang="zh-CN" sz="1400" dirty="0" smtClean="0">
              <a:solidFill>
                <a:srgbClr val="FF0000"/>
              </a:solidFill>
            </a:endParaRPr>
          </a:p>
        </p:txBody>
      </p:sp>
      <p:cxnSp>
        <p:nvCxnSpPr>
          <p:cNvPr id="24" name="直接箭头连接符 23"/>
          <p:cNvCxnSpPr>
            <a:stCxn id="22" idx="3"/>
            <a:endCxn id="23" idx="1"/>
          </p:cNvCxnSpPr>
          <p:nvPr/>
        </p:nvCxnSpPr>
        <p:spPr>
          <a:xfrm>
            <a:off x="4751882" y="2632883"/>
            <a:ext cx="427209" cy="517582"/>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4429527" y="5148640"/>
            <a:ext cx="1580882" cy="307777"/>
          </a:xfrm>
          <a:prstGeom prst="rect">
            <a:avLst/>
          </a:prstGeom>
          <a:noFill/>
        </p:spPr>
        <p:txBody>
          <a:bodyPr wrap="none" rtlCol="0">
            <a:spAutoFit/>
          </a:bodyPr>
          <a:lstStyle/>
          <a:p>
            <a:r>
              <a:rPr lang="zh-CN" altLang="en-US" sz="1400" dirty="0" smtClean="0">
                <a:solidFill>
                  <a:srgbClr val="FF0000"/>
                </a:solidFill>
              </a:rPr>
              <a:t>约束</a:t>
            </a:r>
            <a:r>
              <a:rPr lang="en-US" altLang="zh-CN" sz="1400" dirty="0" smtClean="0">
                <a:solidFill>
                  <a:srgbClr val="FF0000"/>
                </a:solidFill>
              </a:rPr>
              <a:t>3</a:t>
            </a:r>
            <a:r>
              <a:rPr lang="en-US" altLang="zh-CN" sz="1400" dirty="0">
                <a:solidFill>
                  <a:srgbClr val="FF0000"/>
                </a:solidFill>
              </a:rPr>
              <a:t>:</a:t>
            </a:r>
            <a:r>
              <a:rPr lang="zh-CN" altLang="en-US" sz="1400" dirty="0" smtClean="0">
                <a:solidFill>
                  <a:srgbClr val="FF0000"/>
                </a:solidFill>
              </a:rPr>
              <a:t>最优子结构</a:t>
            </a:r>
            <a:endParaRPr lang="en-US" altLang="zh-CN" sz="1400" dirty="0" smtClean="0">
              <a:solidFill>
                <a:srgbClr val="FF0000"/>
              </a:solidFill>
            </a:endParaRPr>
          </a:p>
        </p:txBody>
      </p:sp>
      <p:cxnSp>
        <p:nvCxnSpPr>
          <p:cNvPr id="30" name="直接箭头连接符 29"/>
          <p:cNvCxnSpPr>
            <a:stCxn id="11" idx="3"/>
            <a:endCxn id="29" idx="1"/>
          </p:cNvCxnSpPr>
          <p:nvPr/>
        </p:nvCxnSpPr>
        <p:spPr>
          <a:xfrm flipV="1">
            <a:off x="3642609" y="5302529"/>
            <a:ext cx="786918" cy="3989"/>
          </a:xfrm>
          <a:prstGeom prst="straightConnector1">
            <a:avLst/>
          </a:prstGeom>
          <a:ln w="28575">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6506364" y="5860913"/>
            <a:ext cx="2383986" cy="307777"/>
          </a:xfrm>
          <a:prstGeom prst="rect">
            <a:avLst/>
          </a:prstGeom>
          <a:noFill/>
        </p:spPr>
        <p:txBody>
          <a:bodyPr wrap="none" rtlCol="0">
            <a:spAutoFit/>
          </a:bodyPr>
          <a:lstStyle/>
          <a:p>
            <a:r>
              <a:rPr lang="zh-CN" altLang="en-US" sz="1400" dirty="0" smtClean="0">
                <a:solidFill>
                  <a:srgbClr val="FF0000"/>
                </a:solidFill>
              </a:rPr>
              <a:t>更新条件</a:t>
            </a:r>
            <a:r>
              <a:rPr lang="en-US" altLang="zh-CN" sz="1400" dirty="0" smtClean="0">
                <a:solidFill>
                  <a:srgbClr val="FF0000"/>
                </a:solidFill>
              </a:rPr>
              <a:t>,</a:t>
            </a:r>
            <a:r>
              <a:rPr lang="zh-CN" altLang="en-US" sz="1400" dirty="0" smtClean="0">
                <a:solidFill>
                  <a:srgbClr val="FF0000"/>
                </a:solidFill>
              </a:rPr>
              <a:t>进行下一轮次迭代</a:t>
            </a:r>
            <a:endParaRPr lang="en-US" altLang="zh-CN" sz="1400" dirty="0" smtClean="0">
              <a:solidFill>
                <a:srgbClr val="FF0000"/>
              </a:solidFill>
            </a:endParaRPr>
          </a:p>
        </p:txBody>
      </p:sp>
    </p:spTree>
    <p:extLst>
      <p:ext uri="{BB962C8B-B14F-4D97-AF65-F5344CB8AC3E}">
        <p14:creationId xmlns:p14="http://schemas.microsoft.com/office/powerpoint/2010/main" val="143264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p:bldP spid="22" grpId="0" animBg="1"/>
      <p:bldP spid="23" grpId="0"/>
      <p:bldP spid="29" grpId="0"/>
      <p:bldP spid="3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轨迹中包含的信息</a:t>
            </a:r>
          </a:p>
        </p:txBody>
      </p:sp>
      <p:pic>
        <p:nvPicPr>
          <p:cNvPr id="5" name="图片 4">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470" y="1690689"/>
            <a:ext cx="3251766" cy="3835686"/>
          </a:xfrm>
          <a:prstGeom prst="rect">
            <a:avLst/>
          </a:prstGeom>
        </p:spPr>
      </p:pic>
      <p:sp>
        <p:nvSpPr>
          <p:cNvPr id="6" name="文本框 5"/>
          <p:cNvSpPr txBox="1"/>
          <p:nvPr/>
        </p:nvSpPr>
        <p:spPr>
          <a:xfrm>
            <a:off x="1339858" y="5802922"/>
            <a:ext cx="2492990"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杭州旅游热路线热力图</a:t>
            </a:r>
            <a:endParaRPr lang="zh-CN" altLang="en-US" dirty="0">
              <a:latin typeface="宋体" panose="02010600030101010101" pitchFamily="2" charset="-122"/>
              <a:ea typeface="宋体" panose="02010600030101010101" pitchFamily="2" charset="-122"/>
            </a:endParaRPr>
          </a:p>
        </p:txBody>
      </p:sp>
      <p:pic>
        <p:nvPicPr>
          <p:cNvPr id="7" name="图片 6">
            <a:hlinkClick r:id="rId6"/>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03575" y="1687658"/>
            <a:ext cx="3399840" cy="3841748"/>
          </a:xfrm>
          <a:prstGeom prst="rect">
            <a:avLst/>
          </a:prstGeom>
        </p:spPr>
      </p:pic>
      <p:sp>
        <p:nvSpPr>
          <p:cNvPr id="8" name="文本框 7"/>
          <p:cNvSpPr txBox="1"/>
          <p:nvPr/>
        </p:nvSpPr>
        <p:spPr>
          <a:xfrm>
            <a:off x="5955288" y="5802922"/>
            <a:ext cx="2031325"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北京市公交线路图</a:t>
            </a:r>
            <a:endParaRPr lang="zh-CN" altLang="en-US" dirty="0">
              <a:latin typeface="宋体" panose="02010600030101010101" pitchFamily="2" charset="-122"/>
              <a:ea typeface="宋体" panose="02010600030101010101" pitchFamily="2" charset="-122"/>
            </a:endParaRPr>
          </a:p>
        </p:txBody>
      </p:sp>
      <p:sp>
        <p:nvSpPr>
          <p:cNvPr id="9" name="文本框 8"/>
          <p:cNvSpPr txBox="1"/>
          <p:nvPr/>
        </p:nvSpPr>
        <p:spPr>
          <a:xfrm>
            <a:off x="7122613" y="6445770"/>
            <a:ext cx="1763240" cy="276999"/>
          </a:xfrm>
          <a:prstGeom prst="rect">
            <a:avLst/>
          </a:prstGeom>
          <a:noFill/>
        </p:spPr>
        <p:txBody>
          <a:bodyPr wrap="none" rtlCol="0">
            <a:spAutoFit/>
          </a:bodyPr>
          <a:lstStyle/>
          <a:p>
            <a:r>
              <a:rPr lang="zh-CN" altLang="en-US" sz="1200" dirty="0" smtClean="0"/>
              <a:t>来源</a:t>
            </a:r>
            <a:r>
              <a:rPr lang="en-US" altLang="zh-CN" sz="1200" dirty="0" smtClean="0"/>
              <a:t>:</a:t>
            </a:r>
            <a:r>
              <a:rPr lang="en-US" altLang="zh-CN" sz="1200" dirty="0" smtClean="0">
                <a:latin typeface="Times New Roman" panose="02020603050405020304" pitchFamily="18" charset="0"/>
                <a:cs typeface="Times New Roman" panose="02020603050405020304" pitchFamily="18" charset="0"/>
              </a:rPr>
              <a:t>www.echartsjs.com</a:t>
            </a:r>
            <a:endParaRPr lang="zh-CN" altLang="en-US" sz="1200"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算法细节</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49" y="1528940"/>
            <a:ext cx="3628557" cy="3008434"/>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54665" y="1528940"/>
            <a:ext cx="3624639" cy="300929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648" y="4931786"/>
            <a:ext cx="8221495" cy="1101755"/>
          </a:xfrm>
          <a:prstGeom prst="rect">
            <a:avLst/>
          </a:prstGeom>
        </p:spPr>
      </p:pic>
    </p:spTree>
    <p:extLst>
      <p:ext uri="{BB962C8B-B14F-4D97-AF65-F5344CB8AC3E}">
        <p14:creationId xmlns:p14="http://schemas.microsoft.com/office/powerpoint/2010/main" val="959442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算法优化</a:t>
            </a:r>
            <a:endParaRPr lang="zh-CN" altLang="en-US" dirty="0"/>
          </a:p>
        </p:txBody>
      </p:sp>
      <p:sp>
        <p:nvSpPr>
          <p:cNvPr id="3" name="内容占位符 2"/>
          <p:cNvSpPr>
            <a:spLocks noGrp="1"/>
          </p:cNvSpPr>
          <p:nvPr>
            <p:ph idx="1"/>
          </p:nvPr>
        </p:nvSpPr>
        <p:spPr>
          <a:xfrm>
            <a:off x="628650" y="1458366"/>
            <a:ext cx="7886700" cy="1082467"/>
          </a:xfrm>
        </p:spPr>
        <p:txBody>
          <a:bodyPr>
            <a:normAutofit/>
          </a:bodyPr>
          <a:lstStyle/>
          <a:p>
            <a:r>
              <a:rPr lang="zh-CN" altLang="en-US" dirty="0" smtClean="0"/>
              <a:t>优化初始化算法</a:t>
            </a:r>
            <a:endParaRPr lang="en-US" altLang="zh-CN" dirty="0" smtClean="0"/>
          </a:p>
          <a:p>
            <a:pPr lvl="1"/>
            <a:r>
              <a:rPr lang="en-US" altLang="zh-CN" dirty="0" smtClean="0">
                <a:latin typeface="Times New Roman" panose="02020603050405020304" pitchFamily="18" charset="0"/>
                <a:cs typeface="Times New Roman" panose="02020603050405020304" pitchFamily="18" charset="0"/>
              </a:rPr>
              <a:t>Top-k</a:t>
            </a:r>
            <a:r>
              <a:rPr lang="zh-CN" altLang="en-US" dirty="0" smtClean="0"/>
              <a:t>方法</a:t>
            </a:r>
            <a:endParaRPr lang="en-US" altLang="zh-CN" dirty="0" smtClean="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36" y="2439154"/>
            <a:ext cx="8859474" cy="3309574"/>
          </a:xfrm>
          <a:prstGeom prst="rect">
            <a:avLst/>
          </a:prstGeom>
        </p:spPr>
      </p:pic>
    </p:spTree>
    <p:extLst>
      <p:ext uri="{BB962C8B-B14F-4D97-AF65-F5344CB8AC3E}">
        <p14:creationId xmlns:p14="http://schemas.microsoft.com/office/powerpoint/2010/main" val="28471516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算法优化</a:t>
            </a:r>
            <a:endParaRPr lang="zh-CN" altLang="en-US" dirty="0"/>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058" y="1473748"/>
            <a:ext cx="5511207" cy="4729532"/>
          </a:xfrm>
          <a:prstGeom prst="rect">
            <a:avLst/>
          </a:prstGeom>
        </p:spPr>
      </p:pic>
      <p:sp>
        <p:nvSpPr>
          <p:cNvPr id="6" name="内容占位符 5"/>
          <p:cNvSpPr>
            <a:spLocks noGrp="1"/>
          </p:cNvSpPr>
          <p:nvPr>
            <p:ph idx="1"/>
          </p:nvPr>
        </p:nvSpPr>
        <p:spPr>
          <a:xfrm>
            <a:off x="6027430" y="1281658"/>
            <a:ext cx="2644380" cy="5396459"/>
          </a:xfrm>
        </p:spPr>
        <p:txBody>
          <a:bodyPr>
            <a:normAutofit/>
          </a:bodyPr>
          <a:lstStyle/>
          <a:p>
            <a:pPr>
              <a:lnSpc>
                <a:spcPct val="150000"/>
              </a:lnSpc>
            </a:pPr>
            <a:r>
              <a:rPr lang="zh-CN" altLang="en-US" sz="2400" b="1" dirty="0" smtClean="0">
                <a:solidFill>
                  <a:srgbClr val="FF0000"/>
                </a:solidFill>
              </a:rPr>
              <a:t>起始路段候选集</a:t>
            </a:r>
            <a:endParaRPr lang="en-US" altLang="zh-CN" sz="2400" b="1" dirty="0">
              <a:solidFill>
                <a:srgbClr val="FF0000"/>
              </a:solidFill>
            </a:endParaRPr>
          </a:p>
          <a:p>
            <a:pPr>
              <a:lnSpc>
                <a:spcPct val="150000"/>
              </a:lnSpc>
            </a:pPr>
            <a:r>
              <a:rPr lang="zh-CN" altLang="en-US" sz="1800" b="1" dirty="0" smtClean="0">
                <a:solidFill>
                  <a:schemeClr val="accent1">
                    <a:lumMod val="75000"/>
                  </a:schemeClr>
                </a:solidFill>
              </a:rPr>
              <a:t>所有</a:t>
            </a:r>
            <a:r>
              <a:rPr lang="zh-CN" altLang="en-US" sz="1800" b="1" dirty="0">
                <a:solidFill>
                  <a:schemeClr val="accent1">
                    <a:lumMod val="75000"/>
                  </a:schemeClr>
                </a:solidFill>
              </a:rPr>
              <a:t>路段</a:t>
            </a:r>
            <a:r>
              <a:rPr lang="zh-CN" altLang="en-US" sz="1800" b="1" dirty="0" smtClean="0">
                <a:solidFill>
                  <a:schemeClr val="accent1">
                    <a:lumMod val="75000"/>
                  </a:schemeClr>
                </a:solidFill>
              </a:rPr>
              <a:t>中，轨迹覆盖数量最高的前</a:t>
            </a:r>
            <a:r>
              <a:rPr lang="en-US" altLang="zh-CN" sz="1800" b="1" dirty="0" smtClean="0">
                <a:solidFill>
                  <a:schemeClr val="accent1">
                    <a:lumMod val="75000"/>
                  </a:schemeClr>
                </a:solidFill>
                <a:latin typeface="Arial" panose="020B0604020202020204" pitchFamily="34" charset="0"/>
                <a:cs typeface="Arial" panose="020B0604020202020204" pitchFamily="34" charset="0"/>
              </a:rPr>
              <a:t>1%</a:t>
            </a:r>
            <a:r>
              <a:rPr lang="zh-CN" altLang="en-US" sz="1800" b="1" dirty="0" smtClean="0">
                <a:solidFill>
                  <a:schemeClr val="accent1">
                    <a:lumMod val="75000"/>
                  </a:schemeClr>
                </a:solidFill>
              </a:rPr>
              <a:t>的路段作为起始路段的候选集合</a:t>
            </a:r>
            <a:endParaRPr lang="en-US" altLang="zh-CN" sz="1800" b="1" dirty="0" smtClean="0">
              <a:solidFill>
                <a:schemeClr val="accent1">
                  <a:lumMod val="75000"/>
                </a:schemeClr>
              </a:solidFill>
            </a:endParaRPr>
          </a:p>
          <a:p>
            <a:pPr>
              <a:lnSpc>
                <a:spcPct val="150000"/>
              </a:lnSpc>
            </a:pPr>
            <a:r>
              <a:rPr lang="zh-CN" altLang="en-US" sz="2400" b="1" dirty="0">
                <a:solidFill>
                  <a:srgbClr val="FF0000"/>
                </a:solidFill>
              </a:rPr>
              <a:t>空间</a:t>
            </a:r>
            <a:r>
              <a:rPr lang="zh-CN" altLang="en-US" sz="2400" b="1" dirty="0" smtClean="0">
                <a:solidFill>
                  <a:srgbClr val="FF0000"/>
                </a:solidFill>
              </a:rPr>
              <a:t>聚类</a:t>
            </a:r>
            <a:endParaRPr lang="en-US" altLang="zh-CN" sz="2400" b="1" dirty="0">
              <a:solidFill>
                <a:srgbClr val="FF0000"/>
              </a:solidFill>
            </a:endParaRPr>
          </a:p>
          <a:p>
            <a:pPr>
              <a:lnSpc>
                <a:spcPct val="150000"/>
              </a:lnSpc>
            </a:pPr>
            <a:r>
              <a:rPr lang="zh-CN" altLang="en-US" sz="1800" b="1" dirty="0" smtClean="0">
                <a:solidFill>
                  <a:schemeClr val="accent1">
                    <a:lumMod val="75000"/>
                  </a:schemeClr>
                </a:solidFill>
              </a:rPr>
              <a:t>运用空间聚类的方法把候选集合进行聚类，然后从每个聚类中选择热度最高的路段作为算法的输入</a:t>
            </a:r>
            <a:endParaRPr lang="en-US" altLang="zh-CN" sz="1800" b="1" dirty="0" smtClean="0">
              <a:solidFill>
                <a:schemeClr val="accent1">
                  <a:lumMod val="75000"/>
                </a:schemeClr>
              </a:solidFill>
            </a:endParaRPr>
          </a:p>
        </p:txBody>
      </p:sp>
    </p:spTree>
    <p:extLst>
      <p:ext uri="{BB962C8B-B14F-4D97-AF65-F5344CB8AC3E}">
        <p14:creationId xmlns:p14="http://schemas.microsoft.com/office/powerpoint/2010/main" val="1428690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优化结果</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690689"/>
            <a:ext cx="3711183" cy="390064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650" y="1690689"/>
            <a:ext cx="3810972" cy="3900642"/>
          </a:xfrm>
          <a:prstGeom prst="rect">
            <a:avLst/>
          </a:prstGeom>
        </p:spPr>
      </p:pic>
      <p:sp>
        <p:nvSpPr>
          <p:cNvPr id="7" name="上箭头 6"/>
          <p:cNvSpPr/>
          <p:nvPr/>
        </p:nvSpPr>
        <p:spPr>
          <a:xfrm rot="3377779">
            <a:off x="1379094" y="3270002"/>
            <a:ext cx="292309" cy="742013"/>
          </a:xfrm>
          <a:prstGeom prst="upArrow">
            <a:avLst>
              <a:gd name="adj1" fmla="val 24359"/>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上箭头 7"/>
          <p:cNvSpPr/>
          <p:nvPr/>
        </p:nvSpPr>
        <p:spPr>
          <a:xfrm rot="12974939">
            <a:off x="3517691" y="3085124"/>
            <a:ext cx="292309" cy="742013"/>
          </a:xfrm>
          <a:prstGeom prst="upArrow">
            <a:avLst>
              <a:gd name="adj1" fmla="val 24359"/>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上箭头 8"/>
          <p:cNvSpPr/>
          <p:nvPr/>
        </p:nvSpPr>
        <p:spPr>
          <a:xfrm rot="19481335">
            <a:off x="2846736" y="4409078"/>
            <a:ext cx="292309" cy="742013"/>
          </a:xfrm>
          <a:prstGeom prst="upArrow">
            <a:avLst>
              <a:gd name="adj1" fmla="val 24359"/>
              <a:gd name="adj2" fmla="val 50000"/>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45115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a:t>
            </a:r>
            <a:r>
              <a:rPr lang="zh-CN" altLang="en-US" dirty="0"/>
              <a:t>数据</a:t>
            </a:r>
          </a:p>
        </p:txBody>
      </p:sp>
      <p:sp>
        <p:nvSpPr>
          <p:cNvPr id="3" name="内容占位符 2"/>
          <p:cNvSpPr>
            <a:spLocks noGrp="1"/>
          </p:cNvSpPr>
          <p:nvPr>
            <p:ph idx="1"/>
          </p:nvPr>
        </p:nvSpPr>
        <p:spPr>
          <a:xfrm>
            <a:off x="628650" y="1825625"/>
            <a:ext cx="7563475" cy="3368467"/>
          </a:xfrm>
        </p:spPr>
        <p:txBody>
          <a:bodyPr>
            <a:normAutofit/>
          </a:bodyPr>
          <a:lstStyle/>
          <a:p>
            <a:r>
              <a:rPr lang="zh-CN" altLang="en-US" dirty="0" smtClean="0"/>
              <a:t>上海道路网络</a:t>
            </a:r>
            <a:endParaRPr lang="en-US" altLang="zh-CN" dirty="0"/>
          </a:p>
          <a:p>
            <a:pPr lvl="1"/>
            <a:r>
              <a:rPr lang="zh-CN" altLang="en-US" dirty="0" smtClean="0"/>
              <a:t>来自</a:t>
            </a:r>
            <a:r>
              <a:rPr lang="en-US" altLang="zh-CN" dirty="0" smtClean="0">
                <a:latin typeface="Times New Roman" panose="02020603050405020304" pitchFamily="18" charset="0"/>
                <a:cs typeface="Times New Roman" panose="02020603050405020304" pitchFamily="18" charset="0"/>
              </a:rPr>
              <a:t>Bing Map</a:t>
            </a:r>
            <a:r>
              <a:rPr lang="zh-CN" altLang="en-US" dirty="0" smtClean="0"/>
              <a:t>，</a:t>
            </a:r>
            <a:r>
              <a:rPr lang="en-US" altLang="zh-CN" dirty="0" smtClean="0">
                <a:latin typeface="Arial" panose="020B0604020202020204" pitchFamily="34" charset="0"/>
                <a:cs typeface="Arial" panose="020B0604020202020204" pitchFamily="34" charset="0"/>
              </a:rPr>
              <a:t>333,766</a:t>
            </a:r>
            <a:r>
              <a:rPr lang="zh-CN" altLang="en-US" dirty="0" smtClean="0"/>
              <a:t>个路口，</a:t>
            </a:r>
            <a:r>
              <a:rPr lang="en-US" altLang="zh-CN" dirty="0" smtClean="0">
                <a:latin typeface="Arial" panose="020B0604020202020204" pitchFamily="34" charset="0"/>
                <a:cs typeface="Arial" panose="020B0604020202020204" pitchFamily="34" charset="0"/>
              </a:rPr>
              <a:t>440,922</a:t>
            </a:r>
            <a:r>
              <a:rPr lang="zh-CN" altLang="en-US" dirty="0" smtClean="0"/>
              <a:t>路段</a:t>
            </a:r>
            <a:endParaRPr lang="en-US" altLang="zh-CN" dirty="0" smtClean="0"/>
          </a:p>
          <a:p>
            <a:r>
              <a:rPr lang="zh-CN" altLang="en-US" dirty="0" smtClean="0"/>
              <a:t>摩拜轨迹</a:t>
            </a:r>
            <a:endParaRPr lang="en-US" altLang="zh-CN" dirty="0" smtClean="0"/>
          </a:p>
          <a:p>
            <a:pPr lvl="1"/>
            <a:r>
              <a:rPr lang="en-US" altLang="zh-CN" dirty="0" smtClean="0">
                <a:latin typeface="Times New Roman" panose="02020603050405020304" pitchFamily="18" charset="0"/>
                <a:cs typeface="Times New Roman" panose="02020603050405020304" pitchFamily="18" charset="0"/>
              </a:rPr>
              <a:t>{bike ID, UID, temporal Range, { start, end },{ GPS Points}}</a:t>
            </a:r>
          </a:p>
          <a:p>
            <a:pPr lvl="1"/>
            <a:r>
              <a:rPr lang="en-US" altLang="zh-CN" dirty="0" smtClean="0">
                <a:latin typeface="Arial" panose="020B0604020202020204" pitchFamily="34" charset="0"/>
                <a:cs typeface="Arial" panose="020B0604020202020204" pitchFamily="34" charset="0"/>
              </a:rPr>
              <a:t>09/01/2016 - 09/30/2016</a:t>
            </a:r>
          </a:p>
          <a:p>
            <a:pPr lvl="1"/>
            <a:r>
              <a:rPr lang="en-US" altLang="zh-CN" dirty="0" smtClean="0">
                <a:latin typeface="Arial" panose="020B0604020202020204" pitchFamily="34" charset="0"/>
                <a:cs typeface="Arial" panose="020B0604020202020204" pitchFamily="34" charset="0"/>
              </a:rPr>
              <a:t>13,063</a:t>
            </a:r>
            <a:r>
              <a:rPr lang="zh-CN" altLang="en-US" dirty="0" smtClean="0">
                <a:cs typeface="Times New Roman" panose="02020603050405020304" pitchFamily="18" charset="0"/>
              </a:rPr>
              <a:t>个用户</a:t>
            </a:r>
            <a:r>
              <a:rPr lang="en-US" altLang="zh-CN" dirty="0" smtClean="0">
                <a:cs typeface="Times New Roman" panose="02020603050405020304" pitchFamily="18" charset="0"/>
              </a:rPr>
              <a:t>,</a:t>
            </a:r>
            <a:r>
              <a:rPr lang="en-US" altLang="zh-CN" dirty="0" smtClean="0">
                <a:latin typeface="Arial" panose="020B0604020202020204" pitchFamily="34" charset="0"/>
                <a:cs typeface="Arial" panose="020B0604020202020204" pitchFamily="34" charset="0"/>
              </a:rPr>
              <a:t>3,971</a:t>
            </a:r>
            <a:r>
              <a:rPr lang="zh-CN" altLang="en-US" dirty="0" smtClean="0">
                <a:cs typeface="Times New Roman" panose="02020603050405020304" pitchFamily="18" charset="0"/>
              </a:rPr>
              <a:t>辆单车</a:t>
            </a:r>
            <a:r>
              <a:rPr lang="en-US" altLang="zh-CN" dirty="0" smtClean="0">
                <a:cs typeface="Times New Roman" panose="02020603050405020304" pitchFamily="18" charset="0"/>
              </a:rPr>
              <a:t>,</a:t>
            </a:r>
            <a:r>
              <a:rPr lang="en-US" altLang="zh-CN" dirty="0" smtClean="0">
                <a:latin typeface="Arial" panose="020B0604020202020204" pitchFamily="34" charset="0"/>
                <a:cs typeface="Arial" panose="020B0604020202020204" pitchFamily="34" charset="0"/>
              </a:rPr>
              <a:t>230,303</a:t>
            </a:r>
            <a:r>
              <a:rPr lang="zh-CN" altLang="en-US" dirty="0" smtClean="0">
                <a:cs typeface="Times New Roman" panose="02020603050405020304" pitchFamily="18" charset="0"/>
              </a:rPr>
              <a:t>条轨迹，共</a:t>
            </a:r>
            <a:r>
              <a:rPr lang="en-US" altLang="zh-CN" dirty="0" smtClean="0">
                <a:latin typeface="Arial" panose="020B0604020202020204" pitchFamily="34" charset="0"/>
                <a:cs typeface="Arial" panose="020B0604020202020204" pitchFamily="34" charset="0"/>
              </a:rPr>
              <a:t>19,039</a:t>
            </a:r>
            <a:r>
              <a:rPr lang="en-US" altLang="zh-CN" dirty="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283</a:t>
            </a:r>
            <a:r>
              <a:rPr lang="zh-CN" altLang="en-US" dirty="0" smtClean="0">
                <a:cs typeface="Times New Roman" panose="02020603050405020304" pitchFamily="18" charset="0"/>
              </a:rPr>
              <a:t>个</a:t>
            </a:r>
            <a:r>
              <a:rPr lang="en-US" altLang="zh-CN" dirty="0" smtClean="0">
                <a:latin typeface="Times New Roman" panose="02020603050405020304" pitchFamily="18" charset="0"/>
                <a:cs typeface="Times New Roman" panose="02020603050405020304" pitchFamily="18" charset="0"/>
              </a:rPr>
              <a:t>GPS</a:t>
            </a:r>
            <a:r>
              <a:rPr lang="zh-CN" altLang="en-US" dirty="0" smtClean="0">
                <a:cs typeface="Times New Roman" panose="02020603050405020304" pitchFamily="18" charset="0"/>
              </a:rPr>
              <a:t>点</a:t>
            </a:r>
            <a:endParaRPr lang="en-US" altLang="zh-CN" dirty="0" smtClean="0">
              <a:cs typeface="Times New Roman" panose="02020603050405020304" pitchFamily="18" charset="0"/>
            </a:endParaRPr>
          </a:p>
        </p:txBody>
      </p:sp>
    </p:spTree>
    <p:extLst>
      <p:ext uri="{BB962C8B-B14F-4D97-AF65-F5344CB8AC3E}">
        <p14:creationId xmlns:p14="http://schemas.microsoft.com/office/powerpoint/2010/main" val="27417238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650" y="1853866"/>
            <a:ext cx="3411199" cy="3443790"/>
          </a:xfrm>
          <a:prstGeom prst="rect">
            <a:avLst/>
          </a:prstGeom>
        </p:spPr>
      </p:pic>
      <p:sp>
        <p:nvSpPr>
          <p:cNvPr id="5" name="文本框 4"/>
          <p:cNvSpPr txBox="1"/>
          <p:nvPr/>
        </p:nvSpPr>
        <p:spPr>
          <a:xfrm>
            <a:off x="1911246" y="5531370"/>
            <a:ext cx="992579"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不同</a:t>
            </a:r>
            <a:r>
              <a:rPr lang="en-US" altLang="zh-CN" dirty="0" smtClean="0">
                <a:latin typeface="Times New Roman" panose="02020603050405020304" pitchFamily="18" charset="0"/>
                <a:ea typeface="宋体" panose="02010600030101010101" pitchFamily="2" charset="-122"/>
                <a:cs typeface="Times New Roman" panose="02020603050405020304" pitchFamily="18" charset="0"/>
              </a:rPr>
              <a:t>k</a:t>
            </a:r>
            <a:r>
              <a:rPr lang="zh-CN" altLang="en-US" dirty="0" smtClean="0">
                <a:latin typeface="宋体" panose="02010600030101010101" pitchFamily="2" charset="-122"/>
                <a:ea typeface="宋体" panose="02010600030101010101" pitchFamily="2" charset="-122"/>
              </a:rPr>
              <a:t>值</a:t>
            </a:r>
            <a:endParaRPr lang="zh-CN" altLang="en-US" dirty="0">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31915" y="2056233"/>
            <a:ext cx="3482340" cy="3241423"/>
          </a:xfrm>
          <a:prstGeom prst="rect">
            <a:avLst/>
          </a:prstGeom>
        </p:spPr>
      </p:pic>
      <p:sp>
        <p:nvSpPr>
          <p:cNvPr id="7" name="文本框 6"/>
          <p:cNvSpPr txBox="1"/>
          <p:nvPr/>
        </p:nvSpPr>
        <p:spPr>
          <a:xfrm>
            <a:off x="5919087" y="5531370"/>
            <a:ext cx="1107996"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不同</a:t>
            </a:r>
            <a:r>
              <a:rPr lang="zh-CN" altLang="en-US" dirty="0" smtClean="0">
                <a:latin typeface="Times New Roman" panose="02020603050405020304" pitchFamily="18" charset="0"/>
                <a:ea typeface="宋体" panose="02010600030101010101" pitchFamily="2" charset="-122"/>
                <a:cs typeface="Times New Roman" panose="02020603050405020304" pitchFamily="18" charset="0"/>
              </a:rPr>
              <a:t>预算</a:t>
            </a:r>
            <a:endParaRPr lang="zh-CN" altLang="en-US"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74116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实验结果</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516489"/>
            <a:ext cx="9144000" cy="2779994"/>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30355" y="4409001"/>
            <a:ext cx="2350428" cy="2037037"/>
          </a:xfrm>
          <a:prstGeom prst="rect">
            <a:avLst/>
          </a:prstGeom>
        </p:spPr>
      </p:pic>
      <p:pic>
        <p:nvPicPr>
          <p:cNvPr id="13" name="图片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50117" y="4409001"/>
            <a:ext cx="2392339" cy="2077689"/>
          </a:xfrm>
          <a:prstGeom prst="rect">
            <a:avLst/>
          </a:prstGeom>
        </p:spPr>
      </p:pic>
      <p:sp>
        <p:nvSpPr>
          <p:cNvPr id="14" name="文本框 13"/>
          <p:cNvSpPr txBox="1"/>
          <p:nvPr/>
        </p:nvSpPr>
        <p:spPr>
          <a:xfrm>
            <a:off x="295412" y="4498258"/>
            <a:ext cx="1009497" cy="523220"/>
          </a:xfrm>
          <a:prstGeom prst="rect">
            <a:avLst/>
          </a:prstGeom>
          <a:noFill/>
        </p:spPr>
        <p:txBody>
          <a:bodyPr wrap="square" rtlCol="0">
            <a:spAutoFit/>
          </a:bodyPr>
          <a:lstStyle/>
          <a:p>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α = 1</a:t>
            </a:r>
            <a:endParaRPr lang="zh-CN" altLang="en-US" sz="2800" dirty="0">
              <a:latin typeface="宋体" panose="02010600030101010101" pitchFamily="2" charset="-122"/>
              <a:ea typeface="宋体" panose="02010600030101010101" pitchFamily="2" charset="-122"/>
            </a:endParaRPr>
          </a:p>
        </p:txBody>
      </p:sp>
      <p:sp>
        <p:nvSpPr>
          <p:cNvPr id="15" name="文本框 14"/>
          <p:cNvSpPr txBox="1"/>
          <p:nvPr/>
        </p:nvSpPr>
        <p:spPr>
          <a:xfrm>
            <a:off x="4118749" y="4498258"/>
            <a:ext cx="1485964" cy="523220"/>
          </a:xfrm>
          <a:prstGeom prst="rect">
            <a:avLst/>
          </a:prstGeom>
          <a:noFill/>
        </p:spPr>
        <p:txBody>
          <a:bodyPr wrap="square" rtlCol="0">
            <a:spAutoFit/>
          </a:bodyPr>
          <a:lstStyle/>
          <a:p>
            <a:r>
              <a:rPr lang="en-US" altLang="zh-CN" sz="2800" dirty="0" smtClean="0">
                <a:latin typeface="Times New Roman" panose="02020603050405020304" pitchFamily="18" charset="0"/>
                <a:ea typeface="宋体" panose="02010600030101010101" pitchFamily="2" charset="-122"/>
                <a:cs typeface="Times New Roman" panose="02020603050405020304" pitchFamily="18" charset="0"/>
              </a:rPr>
              <a:t>α = 1.03</a:t>
            </a:r>
            <a:endParaRPr lang="zh-CN" altLang="en-US" sz="280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76128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总结</a:t>
            </a:r>
          </a:p>
        </p:txBody>
      </p:sp>
      <p:sp>
        <p:nvSpPr>
          <p:cNvPr id="3" name="内容占位符 2"/>
          <p:cNvSpPr>
            <a:spLocks noGrp="1"/>
          </p:cNvSpPr>
          <p:nvPr>
            <p:ph idx="1"/>
          </p:nvPr>
        </p:nvSpPr>
        <p:spPr>
          <a:xfrm>
            <a:off x="628650" y="1825625"/>
            <a:ext cx="7886700" cy="2236709"/>
          </a:xfrm>
        </p:spPr>
        <p:txBody>
          <a:bodyPr/>
          <a:lstStyle/>
          <a:p>
            <a:r>
              <a:rPr lang="zh-CN" altLang="en-US" dirty="0"/>
              <a:t>结合现实</a:t>
            </a:r>
            <a:r>
              <a:rPr lang="zh-CN" altLang="en-US" dirty="0" smtClean="0"/>
              <a:t>问题</a:t>
            </a:r>
            <a:endParaRPr lang="en-US" altLang="zh-CN" dirty="0" smtClean="0"/>
          </a:p>
          <a:p>
            <a:r>
              <a:rPr lang="zh-CN" altLang="en-US" dirty="0" smtClean="0"/>
              <a:t>数据预处理</a:t>
            </a:r>
            <a:endParaRPr lang="en-US" altLang="zh-CN" dirty="0" smtClean="0"/>
          </a:p>
          <a:p>
            <a:pPr lvl="1"/>
            <a:r>
              <a:rPr lang="zh-CN" altLang="en-US" dirty="0"/>
              <a:t>数据</a:t>
            </a:r>
            <a:r>
              <a:rPr lang="zh-CN" altLang="en-US" dirty="0" smtClean="0"/>
              <a:t>清洗</a:t>
            </a:r>
            <a:endParaRPr lang="en-US" altLang="zh-CN" dirty="0" smtClean="0"/>
          </a:p>
          <a:p>
            <a:pPr lvl="1"/>
            <a:r>
              <a:rPr lang="zh-CN" altLang="en-US" dirty="0"/>
              <a:t>数据</a:t>
            </a:r>
            <a:r>
              <a:rPr lang="zh-CN" altLang="en-US" dirty="0" smtClean="0"/>
              <a:t>映射</a:t>
            </a:r>
            <a:endParaRPr lang="en-US" altLang="zh-CN" dirty="0" smtClean="0"/>
          </a:p>
          <a:p>
            <a:pPr lvl="1"/>
            <a:r>
              <a:rPr lang="zh-CN" altLang="en-US" dirty="0"/>
              <a:t>数据</a:t>
            </a:r>
            <a:r>
              <a:rPr lang="zh-CN" altLang="en-US" dirty="0" smtClean="0"/>
              <a:t>索引</a:t>
            </a:r>
            <a:endParaRPr lang="en-US" altLang="zh-CN" dirty="0" smtClean="0"/>
          </a:p>
        </p:txBody>
      </p:sp>
    </p:spTree>
    <p:extLst>
      <p:ext uri="{BB962C8B-B14F-4D97-AF65-F5344CB8AC3E}">
        <p14:creationId xmlns:p14="http://schemas.microsoft.com/office/powerpoint/2010/main" val="14824880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轨迹数据</a:t>
            </a: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578" y="1504371"/>
            <a:ext cx="4206652" cy="3934628"/>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53984" y="1504371"/>
            <a:ext cx="3061366" cy="3934918"/>
          </a:xfrm>
          <a:prstGeom prst="rect">
            <a:avLst/>
          </a:prstGeom>
        </p:spPr>
      </p:pic>
      <p:sp>
        <p:nvSpPr>
          <p:cNvPr id="7" name="文本框 6"/>
          <p:cNvSpPr txBox="1"/>
          <p:nvPr/>
        </p:nvSpPr>
        <p:spPr>
          <a:xfrm>
            <a:off x="1341620" y="5688768"/>
            <a:ext cx="3265782" cy="369332"/>
          </a:xfrm>
          <a:prstGeom prst="rect">
            <a:avLst/>
          </a:prstGeom>
          <a:noFill/>
        </p:spPr>
        <p:txBody>
          <a:bodyPr wrap="square" rtlCol="0">
            <a:spAutoFit/>
          </a:bodyPr>
          <a:lstStyle/>
          <a:p>
            <a:r>
              <a:rPr lang="zh-CN" altLang="en-US" dirty="0" smtClean="0">
                <a:latin typeface="宋体" panose="02010600030101010101" pitchFamily="2" charset="-122"/>
                <a:ea typeface="宋体" panose="02010600030101010101" pitchFamily="2" charset="-122"/>
              </a:rPr>
              <a:t>轨迹</a:t>
            </a:r>
            <a:r>
              <a:rPr lang="en-US" altLang="zh-CN" dirty="0" smtClean="0">
                <a:latin typeface="宋体" panose="02010600030101010101" pitchFamily="2" charset="-122"/>
                <a:ea typeface="宋体" panose="02010600030101010101" pitchFamily="2" charset="-122"/>
              </a:rPr>
              <a:t>ID,</a:t>
            </a:r>
            <a:r>
              <a:rPr lang="zh-CN" altLang="en-US" dirty="0" smtClean="0">
                <a:latin typeface="宋体" panose="02010600030101010101" pitchFamily="2" charset="-122"/>
                <a:ea typeface="宋体" panose="02010600030101010101" pitchFamily="2" charset="-122"/>
              </a:rPr>
              <a:t>经度</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纬度</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时间</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方向</a:t>
            </a:r>
            <a:endParaRPr lang="zh-CN" altLang="en-US" dirty="0">
              <a:latin typeface="宋体" panose="02010600030101010101" pitchFamily="2" charset="-122"/>
              <a:ea typeface="宋体" panose="02010600030101010101" pitchFamily="2" charset="-122"/>
            </a:endParaRPr>
          </a:p>
        </p:txBody>
      </p:sp>
      <p:sp>
        <p:nvSpPr>
          <p:cNvPr id="8" name="文本框 7"/>
          <p:cNvSpPr txBox="1"/>
          <p:nvPr/>
        </p:nvSpPr>
        <p:spPr>
          <a:xfrm>
            <a:off x="5868015" y="5688768"/>
            <a:ext cx="2377574" cy="369332"/>
          </a:xfrm>
          <a:prstGeom prst="rect">
            <a:avLst/>
          </a:prstGeom>
          <a:noFill/>
        </p:spPr>
        <p:txBody>
          <a:bodyPr wrap="none" rtlCol="0">
            <a:spAutoFit/>
          </a:bodyPr>
          <a:lstStyle/>
          <a:p>
            <a:r>
              <a:rPr lang="zh-CN" altLang="en-US" dirty="0" smtClean="0">
                <a:latin typeface="宋体" panose="02010600030101010101" pitchFamily="2" charset="-122"/>
                <a:ea typeface="宋体" panose="02010600030101010101" pitchFamily="2" charset="-122"/>
              </a:rPr>
              <a:t>起点坐标</a:t>
            </a:r>
            <a:r>
              <a:rPr lang="en-US" altLang="zh-CN" dirty="0" smtClean="0">
                <a:latin typeface="宋体" panose="02010600030101010101" pitchFamily="2" charset="-122"/>
                <a:ea typeface="宋体" panose="02010600030101010101" pitchFamily="2" charset="-122"/>
              </a:rPr>
              <a:t>,{</a:t>
            </a:r>
            <a:r>
              <a:rPr lang="zh-CN" altLang="en-US" dirty="0" smtClean="0">
                <a:latin typeface="宋体" panose="02010600030101010101" pitchFamily="2" charset="-122"/>
                <a:ea typeface="宋体" panose="02010600030101010101" pitchFamily="2" charset="-122"/>
              </a:rPr>
              <a:t>位移序列</a:t>
            </a:r>
            <a:r>
              <a:rPr lang="en-US" altLang="zh-CN" dirty="0" smtClean="0">
                <a:latin typeface="宋体" panose="02010600030101010101" pitchFamily="2" charset="-122"/>
                <a:ea typeface="宋体" panose="02010600030101010101" pitchFamily="2" charset="-122"/>
              </a:rPr>
              <a:t>}</a:t>
            </a:r>
            <a:endParaRPr lang="zh-CN" altLang="en-US" dirty="0">
              <a:latin typeface="宋体" panose="02010600030101010101" pitchFamily="2" charset="-122"/>
              <a:ea typeface="宋体" panose="02010600030101010101" pitchFamily="2" charset="-122"/>
            </a:endParaRPr>
          </a:p>
        </p:txBody>
      </p:sp>
      <p:sp>
        <p:nvSpPr>
          <p:cNvPr id="3" name="矩形 2"/>
          <p:cNvSpPr/>
          <p:nvPr/>
        </p:nvSpPr>
        <p:spPr>
          <a:xfrm>
            <a:off x="777578" y="2666108"/>
            <a:ext cx="4206652" cy="112640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轨迹数据处理可能面临的问题</a:t>
            </a:r>
          </a:p>
        </p:txBody>
      </p:sp>
      <p:sp>
        <p:nvSpPr>
          <p:cNvPr id="3" name="内容占位符 2"/>
          <p:cNvSpPr>
            <a:spLocks noGrp="1"/>
          </p:cNvSpPr>
          <p:nvPr>
            <p:ph idx="1"/>
          </p:nvPr>
        </p:nvSpPr>
        <p:spPr>
          <a:xfrm>
            <a:off x="502443" y="1687313"/>
            <a:ext cx="8139113" cy="1188720"/>
          </a:xfrm>
        </p:spPr>
        <p:txBody>
          <a:bodyPr>
            <a:normAutofit/>
          </a:bodyPr>
          <a:lstStyle/>
          <a:p>
            <a:r>
              <a:rPr lang="zh-CN" altLang="en-US" sz="1800" dirty="0">
                <a:solidFill>
                  <a:schemeClr val="tx1"/>
                </a:solidFill>
              </a:rPr>
              <a:t>数据误差（设备，网络等带来的坐标精度、时间上的误差）</a:t>
            </a:r>
          </a:p>
          <a:p>
            <a:r>
              <a:rPr lang="zh-CN" altLang="en-US" sz="1800" dirty="0">
                <a:solidFill>
                  <a:schemeClr val="tx1"/>
                </a:solidFill>
              </a:rPr>
              <a:t>采样率问题</a:t>
            </a:r>
            <a:endParaRPr lang="zh-CN" altLang="en-US" sz="3600" dirty="0">
              <a:solidFill>
                <a:schemeClr val="tx1"/>
              </a:solidFill>
            </a:endParaRPr>
          </a:p>
          <a:p>
            <a:pPr lvl="1"/>
            <a:r>
              <a:rPr lang="zh-CN" altLang="en-US" sz="1600" dirty="0">
                <a:solidFill>
                  <a:schemeClr val="tx1"/>
                </a:solidFill>
              </a:rPr>
              <a:t>如：当前车速为</a:t>
            </a:r>
            <a:r>
              <a:rPr lang="en-US" altLang="zh-CN" sz="1600" dirty="0">
                <a:solidFill>
                  <a:schemeClr val="tx1"/>
                </a:solidFill>
              </a:rPr>
              <a:t>50km/h</a:t>
            </a:r>
            <a:r>
              <a:rPr sz="1600" dirty="0">
                <a:solidFill>
                  <a:schemeClr val="tx1"/>
                </a:solidFill>
              </a:rPr>
              <a:t>，得到了</a:t>
            </a:r>
            <a:r>
              <a:rPr lang="en-US" altLang="zh-CN" sz="1600" dirty="0">
                <a:solidFill>
                  <a:schemeClr val="tx1"/>
                </a:solidFill>
              </a:rPr>
              <a:t>5</a:t>
            </a:r>
            <a:r>
              <a:rPr sz="1600" dirty="0">
                <a:solidFill>
                  <a:schemeClr val="tx1"/>
                </a:solidFill>
              </a:rPr>
              <a:t>个坐标</a:t>
            </a:r>
            <a:endParaRPr lang="en-US" altLang="zh-CN" sz="1600" dirty="0">
              <a:solidFill>
                <a:schemeClr val="tx1"/>
              </a:solidFill>
            </a:endParaRPr>
          </a:p>
        </p:txBody>
      </p:sp>
      <p:sp>
        <p:nvSpPr>
          <p:cNvPr id="6" name="椭圆 5"/>
          <p:cNvSpPr/>
          <p:nvPr/>
        </p:nvSpPr>
        <p:spPr>
          <a:xfrm>
            <a:off x="3358991" y="3487579"/>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7" name="椭圆 6"/>
          <p:cNvSpPr/>
          <p:nvPr/>
        </p:nvSpPr>
        <p:spPr>
          <a:xfrm>
            <a:off x="3477101" y="3605213"/>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3601879" y="3745707"/>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3069907" y="4872990"/>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p:nvSpPr>
        <p:spPr>
          <a:xfrm>
            <a:off x="4145280" y="4872990"/>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5021104" y="4872990"/>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5895975" y="4872990"/>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6837521" y="4872990"/>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6" name="直接箭头连接符 15"/>
          <p:cNvCxnSpPr/>
          <p:nvPr/>
        </p:nvCxnSpPr>
        <p:spPr>
          <a:xfrm>
            <a:off x="3167538" y="3200359"/>
            <a:ext cx="692468" cy="753904"/>
          </a:xfrm>
          <a:prstGeom prst="straightConnector1">
            <a:avLst/>
          </a:prstGeom>
          <a:ln w="76200">
            <a:prstDash val="sysDot"/>
            <a:tailEnd type="arrow" w="med" len="med"/>
          </a:ln>
        </p:spPr>
        <p:style>
          <a:lnRef idx="1">
            <a:schemeClr val="accent2"/>
          </a:lnRef>
          <a:fillRef idx="0">
            <a:schemeClr val="accent2"/>
          </a:fillRef>
          <a:effectRef idx="0">
            <a:schemeClr val="accent2"/>
          </a:effectRef>
          <a:fontRef idx="minor">
            <a:schemeClr val="tx1"/>
          </a:fontRef>
        </p:style>
      </p:cxnSp>
      <p:sp>
        <p:nvSpPr>
          <p:cNvPr id="22" name="任意多边形 21"/>
          <p:cNvSpPr/>
          <p:nvPr/>
        </p:nvSpPr>
        <p:spPr>
          <a:xfrm>
            <a:off x="2857024" y="4576763"/>
            <a:ext cx="3914299" cy="646271"/>
          </a:xfrm>
          <a:custGeom>
            <a:avLst/>
            <a:gdLst>
              <a:gd name="connisteX0" fmla="*/ 0 w 5219065"/>
              <a:gd name="connsiteY0" fmla="*/ 1621808 h 2102509"/>
              <a:gd name="connisteX1" fmla="*/ 333375 w 5219065"/>
              <a:gd name="connsiteY1" fmla="*/ 3193 h 2102509"/>
              <a:gd name="connisteX2" fmla="*/ 1049655 w 5219065"/>
              <a:gd name="connsiteY2" fmla="*/ 2004713 h 2102509"/>
              <a:gd name="connisteX3" fmla="*/ 1726565 w 5219065"/>
              <a:gd name="connsiteY3" fmla="*/ 100983 h 2102509"/>
              <a:gd name="connisteX4" fmla="*/ 2374265 w 5219065"/>
              <a:gd name="connsiteY4" fmla="*/ 2053608 h 2102509"/>
              <a:gd name="connisteX5" fmla="*/ 2962910 w 5219065"/>
              <a:gd name="connsiteY5" fmla="*/ 100983 h 2102509"/>
              <a:gd name="connisteX6" fmla="*/ 3609975 w 5219065"/>
              <a:gd name="connsiteY6" fmla="*/ 2073293 h 2102509"/>
              <a:gd name="connisteX7" fmla="*/ 4130040 w 5219065"/>
              <a:gd name="connsiteY7" fmla="*/ 130193 h 2102509"/>
              <a:gd name="connisteX8" fmla="*/ 4925060 w 5219065"/>
              <a:gd name="connsiteY8" fmla="*/ 2102503 h 2102509"/>
              <a:gd name="connisteX9" fmla="*/ 5219065 w 5219065"/>
              <a:gd name="connsiteY9" fmla="*/ 111143 h 21025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5219065" h="2102509">
                <a:moveTo>
                  <a:pt x="0" y="1621809"/>
                </a:moveTo>
                <a:cubicBezTo>
                  <a:pt x="52070" y="1257954"/>
                  <a:pt x="123190" y="-73641"/>
                  <a:pt x="333375" y="3194"/>
                </a:cubicBezTo>
                <a:cubicBezTo>
                  <a:pt x="543560" y="80029"/>
                  <a:pt x="770890" y="1985029"/>
                  <a:pt x="1049655" y="2004714"/>
                </a:cubicBezTo>
                <a:cubicBezTo>
                  <a:pt x="1328420" y="2024399"/>
                  <a:pt x="1461770" y="91459"/>
                  <a:pt x="1726565" y="100984"/>
                </a:cubicBezTo>
                <a:cubicBezTo>
                  <a:pt x="1991360" y="110509"/>
                  <a:pt x="2127250" y="2053609"/>
                  <a:pt x="2374265" y="2053609"/>
                </a:cubicBezTo>
                <a:cubicBezTo>
                  <a:pt x="2621280" y="2053609"/>
                  <a:pt x="2715895" y="97174"/>
                  <a:pt x="2962910" y="100984"/>
                </a:cubicBezTo>
                <a:cubicBezTo>
                  <a:pt x="3209925" y="104794"/>
                  <a:pt x="3376295" y="2067579"/>
                  <a:pt x="3609975" y="2073294"/>
                </a:cubicBezTo>
                <a:cubicBezTo>
                  <a:pt x="3843655" y="2079009"/>
                  <a:pt x="3867150" y="124479"/>
                  <a:pt x="4130040" y="130194"/>
                </a:cubicBezTo>
                <a:cubicBezTo>
                  <a:pt x="4392930" y="135909"/>
                  <a:pt x="4707255" y="2106314"/>
                  <a:pt x="4925060" y="2102504"/>
                </a:cubicBezTo>
                <a:cubicBezTo>
                  <a:pt x="5142865" y="2098694"/>
                  <a:pt x="5175885" y="548659"/>
                  <a:pt x="5219065" y="1111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任意多边形 22"/>
          <p:cNvSpPr/>
          <p:nvPr/>
        </p:nvSpPr>
        <p:spPr>
          <a:xfrm>
            <a:off x="2960370" y="4694396"/>
            <a:ext cx="4144804" cy="1078230"/>
          </a:xfrm>
          <a:custGeom>
            <a:avLst/>
            <a:gdLst>
              <a:gd name="connisteX0" fmla="*/ 0 w 5526087"/>
              <a:gd name="connsiteY0" fmla="*/ 2329005 h 2830263"/>
              <a:gd name="connisteX1" fmla="*/ 245110 w 5526087"/>
              <a:gd name="connsiteY1" fmla="*/ 798655 h 2830263"/>
              <a:gd name="connisteX2" fmla="*/ 784860 w 5526087"/>
              <a:gd name="connsiteY2" fmla="*/ 2663015 h 2830263"/>
              <a:gd name="connisteX3" fmla="*/ 1256030 w 5526087"/>
              <a:gd name="connsiteY3" fmla="*/ 2427430 h 2830263"/>
              <a:gd name="connisteX4" fmla="*/ 1677670 w 5526087"/>
              <a:gd name="connsiteY4" fmla="*/ 798655 h 2830263"/>
              <a:gd name="connisteX5" fmla="*/ 2060575 w 5526087"/>
              <a:gd name="connsiteY5" fmla="*/ 2603960 h 2830263"/>
              <a:gd name="connisteX6" fmla="*/ 2580640 w 5526087"/>
              <a:gd name="connsiteY6" fmla="*/ 2388060 h 2830263"/>
              <a:gd name="connisteX7" fmla="*/ 2894330 w 5526087"/>
              <a:gd name="connsiteY7" fmla="*/ 1004395 h 2830263"/>
              <a:gd name="connisteX8" fmla="*/ 3286760 w 5526087"/>
              <a:gd name="connsiteY8" fmla="*/ 2476325 h 2830263"/>
              <a:gd name="connisteX9" fmla="*/ 3924300 w 5526087"/>
              <a:gd name="connsiteY9" fmla="*/ 2525220 h 2830263"/>
              <a:gd name="connisteX10" fmla="*/ 4101465 w 5526087"/>
              <a:gd name="connsiteY10" fmla="*/ 955500 h 2830263"/>
              <a:gd name="connisteX11" fmla="*/ 4591685 w 5526087"/>
              <a:gd name="connsiteY11" fmla="*/ 2485850 h 2830263"/>
              <a:gd name="connisteX12" fmla="*/ 5268595 w 5526087"/>
              <a:gd name="connsiteY12" fmla="*/ 2358850 h 2830263"/>
              <a:gd name="connisteX13" fmla="*/ 5504180 w 5526087"/>
              <a:gd name="connsiteY13" fmla="*/ 229695 h 2830263"/>
              <a:gd name="connisteX14" fmla="*/ 5504180 w 5526087"/>
              <a:gd name="connsiteY14" fmla="*/ 141430 h 283026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5526088" h="2830263">
                <a:moveTo>
                  <a:pt x="0" y="2329005"/>
                </a:moveTo>
                <a:cubicBezTo>
                  <a:pt x="38100" y="1985470"/>
                  <a:pt x="88265" y="731980"/>
                  <a:pt x="245110" y="798655"/>
                </a:cubicBezTo>
                <a:cubicBezTo>
                  <a:pt x="401955" y="865330"/>
                  <a:pt x="582930" y="2337260"/>
                  <a:pt x="784860" y="2663015"/>
                </a:cubicBezTo>
                <a:cubicBezTo>
                  <a:pt x="986790" y="2988770"/>
                  <a:pt x="1077595" y="2800175"/>
                  <a:pt x="1256030" y="2427430"/>
                </a:cubicBezTo>
                <a:cubicBezTo>
                  <a:pt x="1434465" y="2054685"/>
                  <a:pt x="1517015" y="763095"/>
                  <a:pt x="1677670" y="798655"/>
                </a:cubicBezTo>
                <a:cubicBezTo>
                  <a:pt x="1838325" y="834215"/>
                  <a:pt x="1880235" y="2285825"/>
                  <a:pt x="2060575" y="2603960"/>
                </a:cubicBezTo>
                <a:cubicBezTo>
                  <a:pt x="2240915" y="2922095"/>
                  <a:pt x="2413635" y="2708100"/>
                  <a:pt x="2580640" y="2388060"/>
                </a:cubicBezTo>
                <a:cubicBezTo>
                  <a:pt x="2747645" y="2068020"/>
                  <a:pt x="2753360" y="986615"/>
                  <a:pt x="2894330" y="1004395"/>
                </a:cubicBezTo>
                <a:cubicBezTo>
                  <a:pt x="3035300" y="1022175"/>
                  <a:pt x="3081020" y="2172160"/>
                  <a:pt x="3286760" y="2476325"/>
                </a:cubicBezTo>
                <a:cubicBezTo>
                  <a:pt x="3492500" y="2780490"/>
                  <a:pt x="3761105" y="2829385"/>
                  <a:pt x="3924300" y="2525220"/>
                </a:cubicBezTo>
                <a:cubicBezTo>
                  <a:pt x="4087495" y="2221055"/>
                  <a:pt x="3968115" y="963120"/>
                  <a:pt x="4101465" y="955500"/>
                </a:cubicBezTo>
                <a:cubicBezTo>
                  <a:pt x="4234815" y="947880"/>
                  <a:pt x="4358005" y="2205180"/>
                  <a:pt x="4591685" y="2485850"/>
                </a:cubicBezTo>
                <a:cubicBezTo>
                  <a:pt x="4825365" y="2766520"/>
                  <a:pt x="5086350" y="2810335"/>
                  <a:pt x="5268595" y="2358850"/>
                </a:cubicBezTo>
                <a:cubicBezTo>
                  <a:pt x="5450840" y="1907365"/>
                  <a:pt x="5457190" y="672925"/>
                  <a:pt x="5504180" y="229695"/>
                </a:cubicBezTo>
                <a:cubicBezTo>
                  <a:pt x="5551170" y="-213535"/>
                  <a:pt x="5508625" y="116665"/>
                  <a:pt x="5504180" y="1414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4" name="直接箭头连接符 23"/>
          <p:cNvCxnSpPr/>
          <p:nvPr/>
        </p:nvCxnSpPr>
        <p:spPr>
          <a:xfrm flipV="1">
            <a:off x="3106578" y="4899173"/>
            <a:ext cx="4292441" cy="13811"/>
          </a:xfrm>
          <a:prstGeom prst="straightConnector1">
            <a:avLst/>
          </a:prstGeom>
          <a:ln w="76200">
            <a:prstDash val="sysDot"/>
            <a:tailEnd type="arrow" w="med" len="med"/>
          </a:ln>
        </p:spPr>
        <p:style>
          <a:lnRef idx="1">
            <a:schemeClr val="accent2"/>
          </a:lnRef>
          <a:fillRef idx="0">
            <a:schemeClr val="accent2"/>
          </a:fillRef>
          <a:effectRef idx="0">
            <a:schemeClr val="accent2"/>
          </a:effectRef>
          <a:fontRef idx="minor">
            <a:schemeClr val="tx1"/>
          </a:fontRef>
        </p:style>
      </p:cxnSp>
      <p:sp>
        <p:nvSpPr>
          <p:cNvPr id="25" name="文本框 24"/>
          <p:cNvSpPr txBox="1"/>
          <p:nvPr/>
        </p:nvSpPr>
        <p:spPr>
          <a:xfrm>
            <a:off x="7810500" y="3189447"/>
            <a:ext cx="616268" cy="646331"/>
          </a:xfrm>
          <a:prstGeom prst="rect">
            <a:avLst/>
          </a:prstGeom>
          <a:noFill/>
        </p:spPr>
        <p:txBody>
          <a:bodyPr wrap="square" rtlCol="0">
            <a:spAutoFit/>
          </a:bodyPr>
          <a:lstStyle/>
          <a:p>
            <a:r>
              <a:rPr lang="en-US" altLang="zh-CN" sz="3600" b="1" dirty="0">
                <a:solidFill>
                  <a:srgbClr val="00B050"/>
                </a:solidFill>
                <a:latin typeface="Wingdings 2" panose="05020102010507070707" charset="0"/>
                <a:cs typeface="Wingdings 2" panose="05020102010507070707" charset="0"/>
              </a:rPr>
              <a:t>R</a:t>
            </a:r>
          </a:p>
        </p:txBody>
      </p:sp>
      <p:sp>
        <p:nvSpPr>
          <p:cNvPr id="26" name="文本框 25"/>
          <p:cNvSpPr txBox="1"/>
          <p:nvPr/>
        </p:nvSpPr>
        <p:spPr>
          <a:xfrm>
            <a:off x="7810500" y="4803458"/>
            <a:ext cx="616268" cy="646331"/>
          </a:xfrm>
          <a:prstGeom prst="rect">
            <a:avLst/>
          </a:prstGeom>
          <a:noFill/>
        </p:spPr>
        <p:txBody>
          <a:bodyPr wrap="square" rtlCol="0">
            <a:spAutoFit/>
          </a:bodyPr>
          <a:lstStyle/>
          <a:p>
            <a:r>
              <a:rPr lang="en-US" altLang="zh-CN" sz="3600" b="1" dirty="0">
                <a:solidFill>
                  <a:srgbClr val="FF0000"/>
                </a:solidFill>
                <a:latin typeface="Wingdings 2" panose="05020102010507070707" charset="0"/>
                <a:cs typeface="Wingdings 2" panose="05020102010507070707" charset="0"/>
              </a:rPr>
              <a:t>T</a:t>
            </a:r>
          </a:p>
        </p:txBody>
      </p:sp>
      <p:sp>
        <p:nvSpPr>
          <p:cNvPr id="27" name="文本框 26"/>
          <p:cNvSpPr txBox="1"/>
          <p:nvPr/>
        </p:nvSpPr>
        <p:spPr>
          <a:xfrm>
            <a:off x="424816" y="3395186"/>
            <a:ext cx="2031325"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每隔</a:t>
            </a:r>
            <a:r>
              <a:rPr lang="en-US" altLang="zh-CN" sz="1600" dirty="0">
                <a:latin typeface="宋体" panose="02010600030101010101" pitchFamily="2" charset="-122"/>
                <a:ea typeface="宋体" panose="02010600030101010101" pitchFamily="2" charset="-122"/>
              </a:rPr>
              <a:t>2s</a:t>
            </a:r>
            <a:r>
              <a:rPr lang="zh-CN" altLang="en-US" sz="1600" dirty="0">
                <a:latin typeface="宋体" panose="02010600030101010101" pitchFamily="2" charset="-122"/>
                <a:ea typeface="宋体" panose="02010600030101010101" pitchFamily="2" charset="-122"/>
              </a:rPr>
              <a:t>记录一次位置</a:t>
            </a:r>
          </a:p>
        </p:txBody>
      </p:sp>
      <p:sp>
        <p:nvSpPr>
          <p:cNvPr id="28" name="文本框 27"/>
          <p:cNvSpPr txBox="1"/>
          <p:nvPr/>
        </p:nvSpPr>
        <p:spPr>
          <a:xfrm>
            <a:off x="424816" y="4483417"/>
            <a:ext cx="2247731" cy="338554"/>
          </a:xfrm>
          <a:prstGeom prst="rect">
            <a:avLst/>
          </a:prstGeom>
          <a:noFill/>
        </p:spPr>
        <p:txBody>
          <a:bodyPr wrap="none" rtlCol="0">
            <a:spAutoFit/>
          </a:bodyPr>
          <a:lstStyle/>
          <a:p>
            <a:r>
              <a:rPr lang="zh-CN" altLang="en-US" sz="1600" dirty="0">
                <a:latin typeface="宋体" panose="02010600030101010101" pitchFamily="2" charset="-122"/>
                <a:ea typeface="宋体" panose="02010600030101010101" pitchFamily="2" charset="-122"/>
              </a:rPr>
              <a:t>每隔</a:t>
            </a:r>
            <a:r>
              <a:rPr lang="en-US" altLang="zh-CN" sz="1600" dirty="0">
                <a:latin typeface="宋体" panose="02010600030101010101" pitchFamily="2" charset="-122"/>
                <a:ea typeface="宋体" panose="02010600030101010101" pitchFamily="2" charset="-122"/>
              </a:rPr>
              <a:t>2min</a:t>
            </a:r>
            <a:r>
              <a:rPr lang="zh-CN" altLang="en-US" sz="1600" dirty="0">
                <a:latin typeface="宋体" panose="02010600030101010101" pitchFamily="2" charset="-122"/>
                <a:ea typeface="宋体" panose="02010600030101010101" pitchFamily="2" charset="-122"/>
              </a:rPr>
              <a:t>记录一次位置</a:t>
            </a:r>
          </a:p>
        </p:txBody>
      </p:sp>
      <p:sp>
        <p:nvSpPr>
          <p:cNvPr id="29" name="任意多边形 28"/>
          <p:cNvSpPr/>
          <p:nvPr/>
        </p:nvSpPr>
        <p:spPr>
          <a:xfrm>
            <a:off x="2857024" y="2907507"/>
            <a:ext cx="3914299" cy="646271"/>
          </a:xfrm>
          <a:custGeom>
            <a:avLst/>
            <a:gdLst>
              <a:gd name="connisteX0" fmla="*/ 0 w 5219065"/>
              <a:gd name="connsiteY0" fmla="*/ 1621808 h 2102509"/>
              <a:gd name="connisteX1" fmla="*/ 333375 w 5219065"/>
              <a:gd name="connsiteY1" fmla="*/ 3193 h 2102509"/>
              <a:gd name="connisteX2" fmla="*/ 1049655 w 5219065"/>
              <a:gd name="connsiteY2" fmla="*/ 2004713 h 2102509"/>
              <a:gd name="connisteX3" fmla="*/ 1726565 w 5219065"/>
              <a:gd name="connsiteY3" fmla="*/ 100983 h 2102509"/>
              <a:gd name="connisteX4" fmla="*/ 2374265 w 5219065"/>
              <a:gd name="connsiteY4" fmla="*/ 2053608 h 2102509"/>
              <a:gd name="connisteX5" fmla="*/ 2962910 w 5219065"/>
              <a:gd name="connsiteY5" fmla="*/ 100983 h 2102509"/>
              <a:gd name="connisteX6" fmla="*/ 3609975 w 5219065"/>
              <a:gd name="connsiteY6" fmla="*/ 2073293 h 2102509"/>
              <a:gd name="connisteX7" fmla="*/ 4130040 w 5219065"/>
              <a:gd name="connsiteY7" fmla="*/ 130193 h 2102509"/>
              <a:gd name="connisteX8" fmla="*/ 4925060 w 5219065"/>
              <a:gd name="connsiteY8" fmla="*/ 2102503 h 2102509"/>
              <a:gd name="connisteX9" fmla="*/ 5219065 w 5219065"/>
              <a:gd name="connsiteY9" fmla="*/ 111143 h 2102509"/>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Lst>
            <a:rect l="l" t="t" r="r" b="b"/>
            <a:pathLst>
              <a:path w="5219065" h="2102509">
                <a:moveTo>
                  <a:pt x="0" y="1621809"/>
                </a:moveTo>
                <a:cubicBezTo>
                  <a:pt x="52070" y="1257954"/>
                  <a:pt x="123190" y="-73641"/>
                  <a:pt x="333375" y="3194"/>
                </a:cubicBezTo>
                <a:cubicBezTo>
                  <a:pt x="543560" y="80029"/>
                  <a:pt x="770890" y="1985029"/>
                  <a:pt x="1049655" y="2004714"/>
                </a:cubicBezTo>
                <a:cubicBezTo>
                  <a:pt x="1328420" y="2024399"/>
                  <a:pt x="1461770" y="91459"/>
                  <a:pt x="1726565" y="100984"/>
                </a:cubicBezTo>
                <a:cubicBezTo>
                  <a:pt x="1991360" y="110509"/>
                  <a:pt x="2127250" y="2053609"/>
                  <a:pt x="2374265" y="2053609"/>
                </a:cubicBezTo>
                <a:cubicBezTo>
                  <a:pt x="2621280" y="2053609"/>
                  <a:pt x="2715895" y="97174"/>
                  <a:pt x="2962910" y="100984"/>
                </a:cubicBezTo>
                <a:cubicBezTo>
                  <a:pt x="3209925" y="104794"/>
                  <a:pt x="3376295" y="2067579"/>
                  <a:pt x="3609975" y="2073294"/>
                </a:cubicBezTo>
                <a:cubicBezTo>
                  <a:pt x="3843655" y="2079009"/>
                  <a:pt x="3867150" y="124479"/>
                  <a:pt x="4130040" y="130194"/>
                </a:cubicBezTo>
                <a:cubicBezTo>
                  <a:pt x="4392930" y="135909"/>
                  <a:pt x="4707255" y="2106314"/>
                  <a:pt x="4925060" y="2102504"/>
                </a:cubicBezTo>
                <a:cubicBezTo>
                  <a:pt x="5142865" y="2098694"/>
                  <a:pt x="5175885" y="548659"/>
                  <a:pt x="5219065" y="11114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 name="任意多边形 29"/>
          <p:cNvSpPr/>
          <p:nvPr/>
        </p:nvSpPr>
        <p:spPr>
          <a:xfrm>
            <a:off x="2912745" y="3025140"/>
            <a:ext cx="4144804" cy="1078230"/>
          </a:xfrm>
          <a:custGeom>
            <a:avLst/>
            <a:gdLst>
              <a:gd name="connisteX0" fmla="*/ 0 w 5526087"/>
              <a:gd name="connsiteY0" fmla="*/ 2329005 h 2830263"/>
              <a:gd name="connisteX1" fmla="*/ 245110 w 5526087"/>
              <a:gd name="connsiteY1" fmla="*/ 798655 h 2830263"/>
              <a:gd name="connisteX2" fmla="*/ 784860 w 5526087"/>
              <a:gd name="connsiteY2" fmla="*/ 2663015 h 2830263"/>
              <a:gd name="connisteX3" fmla="*/ 1256030 w 5526087"/>
              <a:gd name="connsiteY3" fmla="*/ 2427430 h 2830263"/>
              <a:gd name="connisteX4" fmla="*/ 1677670 w 5526087"/>
              <a:gd name="connsiteY4" fmla="*/ 798655 h 2830263"/>
              <a:gd name="connisteX5" fmla="*/ 2060575 w 5526087"/>
              <a:gd name="connsiteY5" fmla="*/ 2603960 h 2830263"/>
              <a:gd name="connisteX6" fmla="*/ 2580640 w 5526087"/>
              <a:gd name="connsiteY6" fmla="*/ 2388060 h 2830263"/>
              <a:gd name="connisteX7" fmla="*/ 2894330 w 5526087"/>
              <a:gd name="connsiteY7" fmla="*/ 1004395 h 2830263"/>
              <a:gd name="connisteX8" fmla="*/ 3286760 w 5526087"/>
              <a:gd name="connsiteY8" fmla="*/ 2476325 h 2830263"/>
              <a:gd name="connisteX9" fmla="*/ 3924300 w 5526087"/>
              <a:gd name="connsiteY9" fmla="*/ 2525220 h 2830263"/>
              <a:gd name="connisteX10" fmla="*/ 4101465 w 5526087"/>
              <a:gd name="connsiteY10" fmla="*/ 955500 h 2830263"/>
              <a:gd name="connisteX11" fmla="*/ 4591685 w 5526087"/>
              <a:gd name="connsiteY11" fmla="*/ 2485850 h 2830263"/>
              <a:gd name="connisteX12" fmla="*/ 5268595 w 5526087"/>
              <a:gd name="connsiteY12" fmla="*/ 2358850 h 2830263"/>
              <a:gd name="connisteX13" fmla="*/ 5504180 w 5526087"/>
              <a:gd name="connsiteY13" fmla="*/ 229695 h 2830263"/>
              <a:gd name="connisteX14" fmla="*/ 5504180 w 5526087"/>
              <a:gd name="connsiteY14" fmla="*/ 141430 h 2830263"/>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 ang="0">
                <a:pos x="connisteX9" y="connsiteY9"/>
              </a:cxn>
              <a:cxn ang="0">
                <a:pos x="connisteX10" y="connsiteY10"/>
              </a:cxn>
              <a:cxn ang="0">
                <a:pos x="connisteX11" y="connsiteY11"/>
              </a:cxn>
              <a:cxn ang="0">
                <a:pos x="connisteX12" y="connsiteY12"/>
              </a:cxn>
              <a:cxn ang="0">
                <a:pos x="connisteX13" y="connsiteY13"/>
              </a:cxn>
              <a:cxn ang="0">
                <a:pos x="connisteX14" y="connsiteY14"/>
              </a:cxn>
            </a:cxnLst>
            <a:rect l="l" t="t" r="r" b="b"/>
            <a:pathLst>
              <a:path w="5526088" h="2830263">
                <a:moveTo>
                  <a:pt x="0" y="2329005"/>
                </a:moveTo>
                <a:cubicBezTo>
                  <a:pt x="38100" y="1985470"/>
                  <a:pt x="88265" y="731980"/>
                  <a:pt x="245110" y="798655"/>
                </a:cubicBezTo>
                <a:cubicBezTo>
                  <a:pt x="401955" y="865330"/>
                  <a:pt x="582930" y="2337260"/>
                  <a:pt x="784860" y="2663015"/>
                </a:cubicBezTo>
                <a:cubicBezTo>
                  <a:pt x="986790" y="2988770"/>
                  <a:pt x="1077595" y="2800175"/>
                  <a:pt x="1256030" y="2427430"/>
                </a:cubicBezTo>
                <a:cubicBezTo>
                  <a:pt x="1434465" y="2054685"/>
                  <a:pt x="1517015" y="763095"/>
                  <a:pt x="1677670" y="798655"/>
                </a:cubicBezTo>
                <a:cubicBezTo>
                  <a:pt x="1838325" y="834215"/>
                  <a:pt x="1880235" y="2285825"/>
                  <a:pt x="2060575" y="2603960"/>
                </a:cubicBezTo>
                <a:cubicBezTo>
                  <a:pt x="2240915" y="2922095"/>
                  <a:pt x="2413635" y="2708100"/>
                  <a:pt x="2580640" y="2388060"/>
                </a:cubicBezTo>
                <a:cubicBezTo>
                  <a:pt x="2747645" y="2068020"/>
                  <a:pt x="2753360" y="986615"/>
                  <a:pt x="2894330" y="1004395"/>
                </a:cubicBezTo>
                <a:cubicBezTo>
                  <a:pt x="3035300" y="1022175"/>
                  <a:pt x="3081020" y="2172160"/>
                  <a:pt x="3286760" y="2476325"/>
                </a:cubicBezTo>
                <a:cubicBezTo>
                  <a:pt x="3492500" y="2780490"/>
                  <a:pt x="3761105" y="2829385"/>
                  <a:pt x="3924300" y="2525220"/>
                </a:cubicBezTo>
                <a:cubicBezTo>
                  <a:pt x="4087495" y="2221055"/>
                  <a:pt x="3968115" y="963120"/>
                  <a:pt x="4101465" y="955500"/>
                </a:cubicBezTo>
                <a:cubicBezTo>
                  <a:pt x="4234815" y="947880"/>
                  <a:pt x="4358005" y="2205180"/>
                  <a:pt x="4591685" y="2485850"/>
                </a:cubicBezTo>
                <a:cubicBezTo>
                  <a:pt x="4825365" y="2766520"/>
                  <a:pt x="5086350" y="2810335"/>
                  <a:pt x="5268595" y="2358850"/>
                </a:cubicBezTo>
                <a:cubicBezTo>
                  <a:pt x="5450840" y="1907365"/>
                  <a:pt x="5457190" y="672925"/>
                  <a:pt x="5504180" y="229695"/>
                </a:cubicBezTo>
                <a:cubicBezTo>
                  <a:pt x="5551170" y="-213535"/>
                  <a:pt x="5508625" y="116665"/>
                  <a:pt x="5504180" y="14143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 name="椭圆 30"/>
          <p:cNvSpPr/>
          <p:nvPr/>
        </p:nvSpPr>
        <p:spPr>
          <a:xfrm>
            <a:off x="3143250" y="3189447"/>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 name="椭圆 31"/>
          <p:cNvSpPr/>
          <p:nvPr/>
        </p:nvSpPr>
        <p:spPr>
          <a:xfrm>
            <a:off x="3239452" y="3328988"/>
            <a:ext cx="73343" cy="6619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2" nodeType="click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2"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2"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2"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2"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2"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2"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2" nodeType="click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2"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2" nodeType="clickEffect">
                                  <p:stCondLst>
                                    <p:cond delay="0"/>
                                  </p:stCondLst>
                                  <p:childTnLst>
                                    <p:set>
                                      <p:cBhvr>
                                        <p:cTn id="56" dur="1" fill="hold">
                                          <p:stCondLst>
                                            <p:cond delay="0"/>
                                          </p:stCondLst>
                                        </p:cTn>
                                        <p:tgtEl>
                                          <p:spTgt spid="10"/>
                                        </p:tgtEl>
                                        <p:attrNameLst>
                                          <p:attrName>style.visibility</p:attrName>
                                        </p:attrNameLst>
                                      </p:cBhvr>
                                      <p:to>
                                        <p:strVal val="visible"/>
                                      </p:to>
                                    </p:set>
                                  </p:childTnLst>
                                </p:cTn>
                              </p:par>
                              <p:par>
                                <p:cTn id="57" presetID="1" presetClass="entr" presetSubtype="0" fill="hold" grpId="2"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grpId="2" nodeType="withEffect">
                                  <p:stCondLst>
                                    <p:cond delay="0"/>
                                  </p:stCondLst>
                                  <p:childTnLst>
                                    <p:set>
                                      <p:cBhvr>
                                        <p:cTn id="60" dur="1" fill="hold">
                                          <p:stCondLst>
                                            <p:cond delay="0"/>
                                          </p:stCondLst>
                                        </p:cTn>
                                        <p:tgtEl>
                                          <p:spTgt spid="12"/>
                                        </p:tgtEl>
                                        <p:attrNameLst>
                                          <p:attrName>style.visibility</p:attrName>
                                        </p:attrNameLst>
                                      </p:cBhvr>
                                      <p:to>
                                        <p:strVal val="visible"/>
                                      </p:to>
                                    </p:set>
                                  </p:childTnLst>
                                </p:cTn>
                              </p:par>
                              <p:par>
                                <p:cTn id="61" presetID="1" presetClass="entr" presetSubtype="0" fill="hold" grpId="2"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grpId="2" nodeType="with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2" nodeType="click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1" animBg="1"/>
      <p:bldP spid="6" grpId="2" animBg="1"/>
      <p:bldP spid="7" grpId="1" animBg="1"/>
      <p:bldP spid="7" grpId="2" animBg="1"/>
      <p:bldP spid="8" grpId="1" animBg="1"/>
      <p:bldP spid="8" grpId="2" animBg="1"/>
      <p:bldP spid="10" grpId="1" animBg="1"/>
      <p:bldP spid="10" grpId="2" animBg="1"/>
      <p:bldP spid="11" grpId="1" animBg="1"/>
      <p:bldP spid="11" grpId="2" animBg="1"/>
      <p:bldP spid="12" grpId="1" animBg="1"/>
      <p:bldP spid="12" grpId="2" animBg="1"/>
      <p:bldP spid="13" grpId="1" animBg="1"/>
      <p:bldP spid="13" grpId="2" animBg="1"/>
      <p:bldP spid="14" grpId="1" animBg="1"/>
      <p:bldP spid="14" grpId="2" animBg="1"/>
      <p:bldP spid="22" grpId="1" animBg="1"/>
      <p:bldP spid="22" grpId="2" animBg="1"/>
      <p:bldP spid="23" grpId="1" animBg="1"/>
      <p:bldP spid="23" grpId="2" animBg="1"/>
      <p:bldP spid="25" grpId="1"/>
      <p:bldP spid="25" grpId="2"/>
      <p:bldP spid="26" grpId="1"/>
      <p:bldP spid="26" grpId="2"/>
      <p:bldP spid="27" grpId="0"/>
      <p:bldP spid="28" grpId="0"/>
      <p:bldP spid="29" grpId="1" animBg="1"/>
      <p:bldP spid="29" grpId="2" animBg="1"/>
      <p:bldP spid="30" grpId="1" animBg="1"/>
      <p:bldP spid="30" grpId="2" animBg="1"/>
      <p:bldP spid="31" grpId="1" animBg="1"/>
      <p:bldP spid="31" grpId="2" animBg="1"/>
      <p:bldP spid="32" grpId="1" animBg="1"/>
      <p:bldP spid="3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443" y="2163933"/>
            <a:ext cx="2487184" cy="2715248"/>
          </a:xfrm>
          <a:prstGeom prst="rect">
            <a:avLst/>
          </a:prstGeom>
        </p:spPr>
      </p:pic>
      <p:sp>
        <p:nvSpPr>
          <p:cNvPr id="2" name="标题 1"/>
          <p:cNvSpPr>
            <a:spLocks noGrp="1"/>
          </p:cNvSpPr>
          <p:nvPr>
            <p:ph type="title"/>
          </p:nvPr>
        </p:nvSpPr>
        <p:spPr/>
        <p:txBody>
          <a:bodyPr/>
          <a:lstStyle/>
          <a:p>
            <a:r>
              <a:rPr lang="zh-CN" altLang="en-US" dirty="0"/>
              <a:t>轨迹数据处理可能面临的问题</a:t>
            </a:r>
          </a:p>
        </p:txBody>
      </p:sp>
      <p:sp>
        <p:nvSpPr>
          <p:cNvPr id="3" name="内容占位符 2"/>
          <p:cNvSpPr>
            <a:spLocks noGrp="1"/>
          </p:cNvSpPr>
          <p:nvPr>
            <p:ph idx="1"/>
          </p:nvPr>
        </p:nvSpPr>
        <p:spPr>
          <a:xfrm>
            <a:off x="502443" y="1687313"/>
            <a:ext cx="1656141" cy="336359"/>
          </a:xfrm>
        </p:spPr>
        <p:txBody>
          <a:bodyPr>
            <a:noAutofit/>
          </a:bodyPr>
          <a:lstStyle/>
          <a:p>
            <a:r>
              <a:rPr lang="zh-CN" altLang="en-US" sz="2000" dirty="0" smtClean="0">
                <a:solidFill>
                  <a:schemeClr val="tx1"/>
                </a:solidFill>
              </a:rPr>
              <a:t>地图匹配</a:t>
            </a:r>
            <a:endParaRPr lang="en-US" altLang="zh-CN" sz="2000" dirty="0">
              <a:solidFill>
                <a:schemeClr val="tx1"/>
              </a:solidFill>
            </a:endParaRPr>
          </a:p>
        </p:txBody>
      </p:sp>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952" y="3309415"/>
            <a:ext cx="7858325" cy="3034599"/>
          </a:xfrm>
          <a:prstGeom prst="rect">
            <a:avLst/>
          </a:prstGeom>
        </p:spPr>
      </p:pic>
    </p:spTree>
    <p:custDataLst>
      <p:tags r:id="rId1"/>
    </p:custDataLst>
    <p:extLst>
      <p:ext uri="{BB962C8B-B14F-4D97-AF65-F5344CB8AC3E}">
        <p14:creationId xmlns:p14="http://schemas.microsoft.com/office/powerpoint/2010/main" val="127903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9862" y="1879759"/>
            <a:ext cx="8836701" cy="1316831"/>
          </a:xfrm>
        </p:spPr>
        <p:txBody>
          <a:bodyPr>
            <a:normAutofit/>
          </a:bodyPr>
          <a:lstStyle/>
          <a:p>
            <a:pPr algn="ctr"/>
            <a:r>
              <a:rPr lang="zh-CN" altLang="en-US" sz="3200" b="1" dirty="0">
                <a:latin typeface="Times New Roman" panose="02020603050405020304" pitchFamily="18" charset="0"/>
                <a:cs typeface="Times New Roman" panose="02020603050405020304" pitchFamily="18" charset="0"/>
              </a:rPr>
              <a:t>Detecting Illegal Vehicle Parking Events using Sharing Bikes</a:t>
            </a:r>
            <a:r>
              <a:rPr lang="en-US" altLang="zh-CN" sz="3200" b="1" dirty="0">
                <a:latin typeface="Times New Roman" panose="02020603050405020304" pitchFamily="18" charset="0"/>
                <a:cs typeface="Times New Roman" panose="02020603050405020304" pitchFamily="18" charset="0"/>
              </a:rPr>
              <a:t>'</a:t>
            </a:r>
            <a:r>
              <a:rPr lang="zh-CN" altLang="en-US" sz="3200" b="1" dirty="0">
                <a:latin typeface="Times New Roman" panose="02020603050405020304" pitchFamily="18" charset="0"/>
                <a:cs typeface="Times New Roman" panose="02020603050405020304" pitchFamily="18" charset="0"/>
              </a:rPr>
              <a:t> Trajectories</a:t>
            </a:r>
          </a:p>
        </p:txBody>
      </p:sp>
      <p:sp>
        <p:nvSpPr>
          <p:cNvPr id="6" name="文本框 5"/>
          <p:cNvSpPr txBox="1"/>
          <p:nvPr/>
        </p:nvSpPr>
        <p:spPr>
          <a:xfrm>
            <a:off x="7445216" y="5318284"/>
            <a:ext cx="1309040" cy="307777"/>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KDD 2018</a:t>
            </a:r>
          </a:p>
        </p:txBody>
      </p:sp>
    </p:spTree>
    <p:custDataLst>
      <p:tags r:id="rId1"/>
    </p:custDataLst>
    <p:extLst>
      <p:ext uri="{BB962C8B-B14F-4D97-AF65-F5344CB8AC3E}">
        <p14:creationId xmlns:p14="http://schemas.microsoft.com/office/powerpoint/2010/main" val="10594757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问题背景</a:t>
            </a:r>
          </a:p>
        </p:txBody>
      </p:sp>
      <p:sp>
        <p:nvSpPr>
          <p:cNvPr id="3" name="内容占位符 2"/>
          <p:cNvSpPr>
            <a:spLocks noGrp="1"/>
          </p:cNvSpPr>
          <p:nvPr>
            <p:ph idx="1"/>
          </p:nvPr>
        </p:nvSpPr>
        <p:spPr>
          <a:xfrm>
            <a:off x="502442" y="1759983"/>
            <a:ext cx="8461676" cy="2412682"/>
          </a:xfrm>
        </p:spPr>
        <p:txBody>
          <a:bodyPr>
            <a:noAutofit/>
          </a:bodyPr>
          <a:lstStyle/>
          <a:p>
            <a:pPr>
              <a:lnSpc>
                <a:spcPct val="150000"/>
              </a:lnSpc>
            </a:pPr>
            <a:r>
              <a:rPr lang="zh-CN" altLang="en-US" sz="2000" b="1" dirty="0" smtClean="0">
                <a:solidFill>
                  <a:schemeClr val="tx1"/>
                </a:solidFill>
              </a:rPr>
              <a:t>违章停车</a:t>
            </a:r>
            <a:endParaRPr lang="en-US" altLang="zh-CN" sz="2000" b="1" dirty="0" smtClean="0">
              <a:solidFill>
                <a:schemeClr val="tx1"/>
              </a:solidFill>
            </a:endParaRPr>
          </a:p>
          <a:p>
            <a:pPr lvl="1">
              <a:lnSpc>
                <a:spcPct val="150000"/>
              </a:lnSpc>
            </a:pPr>
            <a:r>
              <a:rPr lang="zh-CN" altLang="en-US" sz="1800" dirty="0"/>
              <a:t>引起</a:t>
            </a:r>
            <a:r>
              <a:rPr lang="zh-CN" altLang="en-US" sz="1800" dirty="0" smtClean="0"/>
              <a:t>交通</a:t>
            </a:r>
            <a:r>
              <a:rPr lang="zh-CN" altLang="en-US" sz="1800" dirty="0"/>
              <a:t>拥</a:t>
            </a:r>
            <a:r>
              <a:rPr lang="zh-CN" altLang="en-US" sz="1800" dirty="0" smtClean="0"/>
              <a:t>堵</a:t>
            </a:r>
            <a:endParaRPr lang="en-US" altLang="zh-CN" sz="1800" dirty="0" smtClean="0"/>
          </a:p>
          <a:p>
            <a:pPr lvl="1">
              <a:lnSpc>
                <a:spcPct val="150000"/>
              </a:lnSpc>
            </a:pPr>
            <a:r>
              <a:rPr lang="zh-CN" altLang="en-US" sz="1800" dirty="0" smtClean="0">
                <a:solidFill>
                  <a:schemeClr val="tx1"/>
                </a:solidFill>
              </a:rPr>
              <a:t>引发交通事故</a:t>
            </a:r>
            <a:endParaRPr lang="en-US" altLang="zh-CN" sz="1800" dirty="0" smtClean="0">
              <a:solidFill>
                <a:schemeClr val="tx1"/>
              </a:solidFill>
            </a:endParaRPr>
          </a:p>
          <a:p>
            <a:pPr lvl="1">
              <a:lnSpc>
                <a:spcPct val="150000"/>
              </a:lnSpc>
            </a:pPr>
            <a:r>
              <a:rPr lang="zh-CN" altLang="en-US" sz="1600" dirty="0" smtClean="0">
                <a:solidFill>
                  <a:schemeClr val="tx1"/>
                </a:solidFill>
              </a:rPr>
              <a:t>尾气排放更多，污染环境</a:t>
            </a:r>
            <a:endParaRPr lang="zh-CN" altLang="en-US" sz="1600" dirty="0">
              <a:solidFill>
                <a:schemeClr val="tx1"/>
              </a:solidFill>
            </a:endParaRPr>
          </a:p>
        </p:txBody>
      </p:sp>
      <p:sp>
        <p:nvSpPr>
          <p:cNvPr id="4" name="内容占位符 2"/>
          <p:cNvSpPr>
            <a:spLocks noGrp="1"/>
          </p:cNvSpPr>
          <p:nvPr/>
        </p:nvSpPr>
        <p:spPr>
          <a:xfrm>
            <a:off x="502442" y="4148084"/>
            <a:ext cx="8139113" cy="2248783"/>
          </a:xfrm>
          <a:prstGeom prst="rect">
            <a:avLst/>
          </a:prstGeom>
        </p:spPr>
        <p:txBody>
          <a:bodyPr vert="horz" lIns="76200" tIns="0" rIns="61913"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smtClean="0">
                <a:solidFill>
                  <a:schemeClr val="tx1"/>
                </a:solidFill>
                <a:latin typeface="宋体" panose="02010600030101010101" pitchFamily="2" charset="-122"/>
                <a:ea typeface="宋体" panose="02010600030101010101" pitchFamily="2" charset="-122"/>
                <a:cs typeface="Arial" panose="020B0604020202020204" pitchFamily="34" charset="0"/>
              </a:rPr>
              <a:t>传统方法</a:t>
            </a:r>
            <a:endParaRPr lang="zh-CN" altLang="en-US" sz="1800" dirty="0">
              <a:solidFill>
                <a:schemeClr val="tx1"/>
              </a:solidFill>
              <a:latin typeface="宋体" panose="02010600030101010101" pitchFamily="2" charset="-122"/>
              <a:ea typeface="宋体" panose="02010600030101010101" pitchFamily="2" charset="-122"/>
              <a:cs typeface="Arial" panose="020B0604020202020204" pitchFamily="34" charset="0"/>
            </a:endParaRPr>
          </a:p>
          <a:p>
            <a:pPr lvl="1"/>
            <a:r>
              <a:rPr lang="zh-CN" altLang="en-US" sz="1800" dirty="0">
                <a:solidFill>
                  <a:schemeClr val="tx1"/>
                </a:solidFill>
                <a:latin typeface="宋体" panose="02010600030101010101" pitchFamily="2" charset="-122"/>
                <a:ea typeface="宋体" panose="02010600030101010101" pitchFamily="2" charset="-122"/>
                <a:cs typeface="Arial" panose="020B0604020202020204" pitchFamily="34" charset="0"/>
              </a:rPr>
              <a:t>无法有效覆盖整个城市</a:t>
            </a:r>
          </a:p>
          <a:p>
            <a:pPr lvl="1"/>
            <a:r>
              <a:rPr lang="zh-CN" altLang="en-US" sz="1800" dirty="0" smtClean="0">
                <a:solidFill>
                  <a:schemeClr val="tx1"/>
                </a:solidFill>
                <a:latin typeface="宋体" panose="02010600030101010101" pitchFamily="2" charset="-122"/>
                <a:ea typeface="宋体" panose="02010600030101010101" pitchFamily="2" charset="-122"/>
                <a:cs typeface="Arial" panose="020B0604020202020204" pitchFamily="34" charset="0"/>
              </a:rPr>
              <a:t>依靠人力监查，人力有限</a:t>
            </a:r>
            <a:endParaRPr lang="en-US" altLang="zh-CN" sz="1800" dirty="0" smtClean="0">
              <a:solidFill>
                <a:schemeClr val="tx1"/>
              </a:solidFill>
              <a:latin typeface="宋体" panose="02010600030101010101" pitchFamily="2" charset="-122"/>
              <a:ea typeface="宋体" panose="02010600030101010101" pitchFamily="2" charset="-122"/>
              <a:cs typeface="Arial" panose="020B0604020202020204" pitchFamily="34" charset="0"/>
            </a:endParaRPr>
          </a:p>
          <a:p>
            <a:pPr lvl="1"/>
            <a:r>
              <a:rPr lang="zh-CN" altLang="en-US" sz="1800" dirty="0" smtClean="0">
                <a:solidFill>
                  <a:schemeClr val="tx1"/>
                </a:solidFill>
                <a:latin typeface="宋体" panose="02010600030101010101" pitchFamily="2" charset="-122"/>
                <a:ea typeface="宋体" panose="02010600030101010101" pitchFamily="2" charset="-122"/>
                <a:cs typeface="Arial" panose="020B0604020202020204" pitchFamily="34" charset="0"/>
              </a:rPr>
              <a:t>摄像头监控，成本高</a:t>
            </a:r>
            <a:endParaRPr lang="en-US" altLang="zh-CN" sz="1800" dirty="0" smtClean="0">
              <a:solidFill>
                <a:schemeClr val="tx1"/>
              </a:solidFill>
              <a:latin typeface="宋体" panose="02010600030101010101" pitchFamily="2" charset="-122"/>
              <a:ea typeface="宋体" panose="02010600030101010101" pitchFamily="2" charset="-122"/>
              <a:cs typeface="Arial" panose="020B0604020202020204" pitchFamily="34" charset="0"/>
            </a:endParaRPr>
          </a:p>
        </p:txBody>
      </p:sp>
    </p:spTree>
    <p:custDataLst>
      <p:tags r:id="rId1"/>
    </p:custDataLst>
    <p:extLst>
      <p:ext uri="{BB962C8B-B14F-4D97-AF65-F5344CB8AC3E}">
        <p14:creationId xmlns:p14="http://schemas.microsoft.com/office/powerpoint/2010/main" val="2360607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 name="KSO_WM_SLIDE_MODEL_TYPE" val="cover"/>
</p:tagLst>
</file>

<file path=ppt/tags/tag16.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空白演示"/>
  <p:tag name="KSO_WM_UNIT_NOCLEAR" val="0"/>
  <p:tag name="KSO_WM_UNIT_VALUE" val="13"/>
  <p:tag name="KSO_WM_UNIT_HIGHLIGHT" val="0"/>
  <p:tag name="KSO_WM_UNIT_COMPATIBLE" val="0"/>
  <p:tag name="KSO_WM_UNIT_DIAGRAM_ISNUMVISUAL" val="0"/>
  <p:tag name="KSO_WM_UNIT_DIAGRAM_ISREFERUNIT" val="0"/>
  <p:tag name="KSO_WM_UNIT_TYPE" val="a"/>
  <p:tag name="KSO_WM_UNIT_INDEX" val="1"/>
  <p:tag name="KSO_WM_UNIT_ID" val="custom20187308_1*a*1"/>
  <p:tag name="KSO_WM_TEMPLATE_CATEGORY" val="custom"/>
  <p:tag name="KSO_WM_TEMPLATE_INDEX" val="20187308"/>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ISCONTENTSTITLE" val="0"/>
  <p:tag name="KSO_WM_UNIT_PRESET_TEXT" val="在此输入您的封面副标题"/>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1*b*1"/>
  <p:tag name="KSO_WM_TEMPLATE_CATEGORY" val="custom"/>
  <p:tag name="KSO_WM_TEMPLATE_INDEX" val="20187308"/>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7308"/>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2658</TotalTime>
  <Words>5036</Words>
  <Application>Microsoft Office PowerPoint</Application>
  <PresentationFormat>全屏显示(4:3)</PresentationFormat>
  <Paragraphs>372</Paragraphs>
  <Slides>47</Slides>
  <Notes>38</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47</vt:i4>
      </vt:variant>
    </vt:vector>
  </HeadingPairs>
  <TitlesOfParts>
    <vt:vector size="59" baseType="lpstr">
      <vt:lpstr>等线</vt:lpstr>
      <vt:lpstr>等线 Light</vt:lpstr>
      <vt:lpstr>黑体</vt:lpstr>
      <vt:lpstr>宋体</vt:lpstr>
      <vt:lpstr>微软雅黑</vt:lpstr>
      <vt:lpstr>Arial</vt:lpstr>
      <vt:lpstr>Calibri</vt:lpstr>
      <vt:lpstr>Calibri Light</vt:lpstr>
      <vt:lpstr>Times New Roman</vt:lpstr>
      <vt:lpstr>Wingdings</vt:lpstr>
      <vt:lpstr>Wingdings 2</vt:lpstr>
      <vt:lpstr>Office 主题​​</vt:lpstr>
      <vt:lpstr>轨迹数据处理应用</vt:lpstr>
      <vt:lpstr>内容概要</vt:lpstr>
      <vt:lpstr>什么是轨迹</vt:lpstr>
      <vt:lpstr>轨迹中包含的信息</vt:lpstr>
      <vt:lpstr>轨迹数据</vt:lpstr>
      <vt:lpstr>轨迹数据处理可能面临的问题</vt:lpstr>
      <vt:lpstr>轨迹数据处理可能面临的问题</vt:lpstr>
      <vt:lpstr>Detecting Illegal Vehicle Parking Events using Sharing Bikes' Trajectories</vt:lpstr>
      <vt:lpstr>问题背景</vt:lpstr>
      <vt:lpstr>想法产生</vt:lpstr>
      <vt:lpstr>数据依托</vt:lpstr>
      <vt:lpstr>数据总览</vt:lpstr>
      <vt:lpstr>数据总览</vt:lpstr>
      <vt:lpstr>问题建模</vt:lpstr>
      <vt:lpstr>系统结构</vt:lpstr>
      <vt:lpstr>数据清洗</vt:lpstr>
      <vt:lpstr>地图匹配</vt:lpstr>
      <vt:lpstr>地图匹配</vt:lpstr>
      <vt:lpstr>地图匹配</vt:lpstr>
      <vt:lpstr>违停检测</vt:lpstr>
      <vt:lpstr>主要思想</vt:lpstr>
      <vt:lpstr>基准轨迹建模</vt:lpstr>
      <vt:lpstr>基准特征提取</vt:lpstr>
      <vt:lpstr>违停检测</vt:lpstr>
      <vt:lpstr>实验数据</vt:lpstr>
      <vt:lpstr>实验结果</vt:lpstr>
      <vt:lpstr>实验结果</vt:lpstr>
      <vt:lpstr>实验结果</vt:lpstr>
      <vt:lpstr>实验结果</vt:lpstr>
      <vt:lpstr>Planning Bike Lanes based on Sharing-Bikes' Trajectories</vt:lpstr>
      <vt:lpstr>问题背景</vt:lpstr>
      <vt:lpstr>相关研究</vt:lpstr>
      <vt:lpstr>数据依托</vt:lpstr>
      <vt:lpstr>问题建模</vt:lpstr>
      <vt:lpstr>问题定义</vt:lpstr>
      <vt:lpstr>问题定义</vt:lpstr>
      <vt:lpstr>系统结构</vt:lpstr>
      <vt:lpstr>算法设计</vt:lpstr>
      <vt:lpstr>基于贪心的网络扩增算法</vt:lpstr>
      <vt:lpstr>算法细节</vt:lpstr>
      <vt:lpstr>算法优化</vt:lpstr>
      <vt:lpstr>算法优化</vt:lpstr>
      <vt:lpstr>优化结果</vt:lpstr>
      <vt:lpstr>实验数据</vt:lpstr>
      <vt:lpstr>实验结果</vt:lpstr>
      <vt:lpstr>实验结果</vt:lpstr>
      <vt:lpstr>总结</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轨迹数据处理应用</dc:title>
  <dc:creator/>
  <cp:lastModifiedBy>HP Inc.</cp:lastModifiedBy>
  <cp:revision>277</cp:revision>
  <dcterms:created xsi:type="dcterms:W3CDTF">2019-05-04T07:05:59Z</dcterms:created>
  <dcterms:modified xsi:type="dcterms:W3CDTF">2019-07-01T08:43:49Z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2052-11.1.0.8661</vt:lpwstr>
  </property>
</Properties>
</file>